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5" r:id="rId3"/>
  </p:sldMasterIdLst>
  <p:notesMasterIdLst>
    <p:notesMasterId r:id="rId34"/>
  </p:notesMasterIdLst>
  <p:sldIdLst>
    <p:sldId id="307" r:id="rId4"/>
    <p:sldId id="311" r:id="rId5"/>
    <p:sldId id="310" r:id="rId6"/>
    <p:sldId id="282" r:id="rId7"/>
    <p:sldId id="283" r:id="rId8"/>
    <p:sldId id="284" r:id="rId9"/>
    <p:sldId id="312" r:id="rId10"/>
    <p:sldId id="285" r:id="rId11"/>
    <p:sldId id="286" r:id="rId12"/>
    <p:sldId id="287" r:id="rId13"/>
    <p:sldId id="303" r:id="rId14"/>
    <p:sldId id="299" r:id="rId15"/>
    <p:sldId id="298" r:id="rId16"/>
    <p:sldId id="313" r:id="rId17"/>
    <p:sldId id="297" r:id="rId18"/>
    <p:sldId id="304" r:id="rId19"/>
    <p:sldId id="288" r:id="rId20"/>
    <p:sldId id="314" r:id="rId21"/>
    <p:sldId id="290" r:id="rId22"/>
    <p:sldId id="291" r:id="rId23"/>
    <p:sldId id="292" r:id="rId24"/>
    <p:sldId id="315" r:id="rId25"/>
    <p:sldId id="293" r:id="rId26"/>
    <p:sldId id="294" r:id="rId27"/>
    <p:sldId id="296" r:id="rId28"/>
    <p:sldId id="302" r:id="rId29"/>
    <p:sldId id="300" r:id="rId30"/>
    <p:sldId id="301" r:id="rId31"/>
    <p:sldId id="305" r:id="rId32"/>
    <p:sldId id="30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86856" autoAdjust="0"/>
  </p:normalViewPr>
  <p:slideViewPr>
    <p:cSldViewPr>
      <p:cViewPr varScale="1">
        <p:scale>
          <a:sx n="64" d="100"/>
          <a:sy n="64" d="100"/>
        </p:scale>
        <p:origin x="-142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2743C-F1CE-4E82-8583-AB9B4BBAF14F}" type="datetimeFigureOut">
              <a:rPr lang="en-US" smtClean="0"/>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E9410-B705-4B02-AD21-8EFB07F9B515}" type="slidenum">
              <a:rPr lang="en-US" smtClean="0"/>
              <a:t>‹#›</a:t>
            </a:fld>
            <a:endParaRPr lang="en-US"/>
          </a:p>
        </p:txBody>
      </p:sp>
    </p:spTree>
    <p:extLst>
      <p:ext uri="{BB962C8B-B14F-4D97-AF65-F5344CB8AC3E}">
        <p14:creationId xmlns:p14="http://schemas.microsoft.com/office/powerpoint/2010/main" val="68830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lvl="1" eaLnBrk="1" hangingPunct="1">
              <a:spcBef>
                <a:spcPct val="0"/>
              </a:spcBef>
              <a:defRPr/>
            </a:pPr>
            <a:r>
              <a:rPr lang="en-US" altLang="en-US" dirty="0" smtClean="0"/>
              <a:t>Talking Points</a:t>
            </a:r>
          </a:p>
          <a:p>
            <a:pPr lvl="1" eaLnBrk="1" hangingPunct="1">
              <a:spcBef>
                <a:spcPct val="0"/>
              </a:spcBef>
              <a:defRPr/>
            </a:pPr>
            <a:endParaRPr lang="en-US" altLang="en-US" dirty="0" smtClean="0"/>
          </a:p>
          <a:p>
            <a:pPr lvl="1" eaLnBrk="1" hangingPunct="1">
              <a:spcBef>
                <a:spcPct val="0"/>
              </a:spcBef>
              <a:defRPr/>
            </a:pPr>
            <a:r>
              <a:rPr lang="en-US" altLang="en-US" dirty="0" smtClean="0"/>
              <a:t>    UCEDDs were created in 1963 by the federal government with the enactment of Public Law 88-164 to serve people with intellectual disabilities.</a:t>
            </a:r>
          </a:p>
          <a:p>
            <a:pPr lvl="1" eaLnBrk="1" hangingPunct="1">
              <a:spcBef>
                <a:spcPct val="0"/>
              </a:spcBef>
              <a:defRPr/>
            </a:pPr>
            <a:r>
              <a:rPr lang="en-US" altLang="en-US" dirty="0" smtClean="0"/>
              <a:t>    Today, there are sixty-seven (67) Centers across the country, authorized under the Developmental Disabilities Assistance and Bill of Rights Act of 2000 (PL-106-402), to serve as resources for Americans with a wide range of disabilities.</a:t>
            </a:r>
          </a:p>
          <a:p>
            <a:pPr lvl="1" eaLnBrk="1" hangingPunct="1">
              <a:spcBef>
                <a:spcPct val="0"/>
              </a:spcBef>
              <a:defRPr/>
            </a:pPr>
            <a:r>
              <a:rPr lang="en-US" altLang="en-US" dirty="0" smtClean="0"/>
              <a:t>    The sixty-seven (67) Centers, at least one in every state and territory is affiliated with a major research University and serves as a resource for people of all ages.</a:t>
            </a:r>
          </a:p>
          <a:p>
            <a:pPr lvl="1" eaLnBrk="1" hangingPunct="1">
              <a:spcBef>
                <a:spcPct val="0"/>
              </a:spcBef>
              <a:defRPr/>
            </a:pPr>
            <a:r>
              <a:rPr lang="en-US" altLang="en-US" dirty="0" smtClean="0"/>
              <a:t>    The West Virginia Center is a unit within West Virginia University (WVU), Health Sciences, and because of the placement within the University, has access and alignment with the Schools of Pharmacy, Public Health, Nursing, Medicine and Dentistry. Reporting authority with WVU tacitly supports the opportunity for collaboration, education and training needed to support and strengthen the state’s capacity to meet the needs of persons with disabilities.</a:t>
            </a:r>
          </a:p>
          <a:p>
            <a:pPr lvl="1" eaLnBrk="1" hangingPunct="1">
              <a:spcBef>
                <a:spcPct val="0"/>
              </a:spcBef>
              <a:defRPr/>
            </a:pPr>
            <a:r>
              <a:rPr lang="en-US" altLang="en-US" dirty="0" smtClean="0"/>
              <a:t>    CEDs role is to provide education and training to University students in multiple disciplines; educate direct care providers who serve persons with disabilities; and provide policy makers with objective information about the status of disabilities services in West Virginia.</a:t>
            </a:r>
          </a:p>
          <a:p>
            <a:pPr lvl="1" eaLnBrk="1" hangingPunct="1">
              <a:spcBef>
                <a:spcPct val="0"/>
              </a:spcBef>
              <a:defRPr/>
            </a:pPr>
            <a:r>
              <a:rPr lang="en-US" altLang="en-US" dirty="0" smtClean="0"/>
              <a:t>    West Virginia's Center also provides gap filling direct services and supports in an effort to improve availability and acceptability of services.</a:t>
            </a:r>
          </a:p>
          <a:p>
            <a:pPr lvl="1" eaLnBrk="1" hangingPunct="1">
              <a:spcBef>
                <a:spcPct val="0"/>
              </a:spcBef>
              <a:defRPr/>
            </a:pPr>
            <a:r>
              <a:rPr lang="en-US" altLang="en-US" dirty="0" smtClean="0"/>
              <a:t>    On average, over the past five years, the national network of UCEDDs</a:t>
            </a:r>
          </a:p>
          <a:p>
            <a:pPr lvl="1" eaLnBrk="1" hangingPunct="1">
              <a:spcBef>
                <a:spcPct val="0"/>
              </a:spcBef>
              <a:defRPr/>
            </a:pPr>
            <a:r>
              <a:rPr lang="en-US" altLang="en-US" dirty="0" smtClean="0"/>
              <a:t>        Provided professional preparation for working in the disability field to over 2,000 students annually.</a:t>
            </a:r>
          </a:p>
          <a:p>
            <a:pPr lvl="1" eaLnBrk="1" hangingPunct="1">
              <a:spcBef>
                <a:spcPct val="0"/>
              </a:spcBef>
              <a:defRPr/>
            </a:pPr>
            <a:r>
              <a:rPr lang="en-US" altLang="en-US" dirty="0" smtClean="0"/>
              <a:t>        Provided technical assistance and training each year to over one million health, education, mental health, and policy-making professionals, as well as people with disabilities and their families.</a:t>
            </a:r>
          </a:p>
          <a:p>
            <a:pPr lvl="1" eaLnBrk="1" hangingPunct="1">
              <a:spcBef>
                <a:spcPct val="0"/>
              </a:spcBef>
              <a:defRPr/>
            </a:pPr>
            <a:r>
              <a:rPr lang="en-US" altLang="en-US" dirty="0" smtClean="0"/>
              <a:t>        Provided direct (clinical or other) services to more than 700,000 individuals with developmental disabilities and/or their families annually.</a:t>
            </a:r>
          </a:p>
          <a:p>
            <a:pPr lvl="1" eaLnBrk="1" hangingPunct="1">
              <a:spcBef>
                <a:spcPct val="0"/>
              </a:spcBef>
              <a:defRPr/>
            </a:pPr>
            <a:r>
              <a:rPr lang="en-US" altLang="en-US" dirty="0" smtClean="0"/>
              <a:t>        Conducted nearly 3,000 research projects each year whose results may benefit people with disabilities.</a:t>
            </a:r>
          </a:p>
          <a:p>
            <a:pPr lvl="1" eaLnBrk="1" hangingPunct="1">
              <a:spcBef>
                <a:spcPct val="0"/>
              </a:spcBef>
              <a:defRPr/>
            </a:pPr>
            <a:r>
              <a:rPr lang="en-US" altLang="en-US" dirty="0" smtClean="0"/>
              <a:t>        Developed and disseminated over 7,000 different publications annually to bring the most current information to professionals and the community.</a:t>
            </a:r>
          </a:p>
          <a:p>
            <a:pPr lvl="1" eaLnBrk="1" hangingPunct="1">
              <a:spcBef>
                <a:spcPct val="0"/>
              </a:spcBef>
              <a:defRPr/>
            </a:pPr>
            <a:r>
              <a:rPr lang="en-US" altLang="en-US" dirty="0" smtClean="0"/>
              <a:t>    Federal appropriations for Centers are not intended to support all facets of operations.</a:t>
            </a:r>
          </a:p>
          <a:p>
            <a:pPr lvl="1" eaLnBrk="1" hangingPunct="1">
              <a:spcBef>
                <a:spcPct val="0"/>
              </a:spcBef>
              <a:defRPr/>
            </a:pPr>
            <a:r>
              <a:rPr lang="en-US" altLang="en-US" dirty="0" smtClean="0"/>
              <a:t>    There is an expectation that federal resources will be leveraged to secure additional monies from state and local agencies, to address issues specific to each state.</a:t>
            </a:r>
          </a:p>
          <a:p>
            <a:pPr lvl="1" eaLnBrk="1" hangingPunct="1">
              <a:spcBef>
                <a:spcPct val="0"/>
              </a:spcBef>
              <a:defRPr/>
            </a:pPr>
            <a:r>
              <a:rPr lang="en-US" altLang="en-US" dirty="0" smtClean="0"/>
              <a:t>    West Virginia's Center for Excellence in Disabilities in partnership with the Developmental Disabilities Council (DDC) and the State Protection and Advocacy agency, West Virginia Advocates, is engaged in capacity building, advocacy and system change that promote the integration and inclusion of people with disabilities in community life.</a:t>
            </a:r>
          </a:p>
        </p:txBody>
      </p:sp>
      <p:sp>
        <p:nvSpPr>
          <p:cNvPr id="14340"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solidFill>
                  <a:prstClr val="black"/>
                </a:solidFill>
              </a:rPr>
              <a:t>WVU/CED/SFC/Disability Rights &amp; Wrongs/November 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Key Talking Points:</a:t>
            </a:r>
          </a:p>
          <a:p>
            <a:r>
              <a:rPr lang="en-US" altLang="en-US" smtClean="0"/>
              <a:t>How to contact the program, Center, make a referral, etc.</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315" indent="-285148">
              <a:defRPr>
                <a:solidFill>
                  <a:schemeClr val="tx1"/>
                </a:solidFill>
                <a:latin typeface="Georgia" pitchFamily="18" charset="0"/>
              </a:defRPr>
            </a:lvl2pPr>
            <a:lvl3pPr marL="1142142" indent="-227809">
              <a:defRPr>
                <a:solidFill>
                  <a:schemeClr val="tx1"/>
                </a:solidFill>
                <a:latin typeface="Georgia" pitchFamily="18" charset="0"/>
              </a:defRPr>
            </a:lvl3pPr>
            <a:lvl4pPr marL="1599308" indent="-227809">
              <a:defRPr>
                <a:solidFill>
                  <a:schemeClr val="tx1"/>
                </a:solidFill>
                <a:latin typeface="Georgia" pitchFamily="18" charset="0"/>
              </a:defRPr>
            </a:lvl4pPr>
            <a:lvl5pPr marL="2056476" indent="-227809">
              <a:defRPr>
                <a:solidFill>
                  <a:schemeClr val="tx1"/>
                </a:solidFill>
                <a:latin typeface="Georgia" pitchFamily="18" charset="0"/>
              </a:defRPr>
            </a:lvl5pPr>
            <a:lvl6pPr marL="2502794" indent="-227809" eaLnBrk="0" fontAlgn="base" hangingPunct="0">
              <a:spcBef>
                <a:spcPct val="0"/>
              </a:spcBef>
              <a:spcAft>
                <a:spcPct val="0"/>
              </a:spcAft>
              <a:defRPr>
                <a:solidFill>
                  <a:schemeClr val="tx1"/>
                </a:solidFill>
                <a:latin typeface="Georgia" pitchFamily="18" charset="0"/>
              </a:defRPr>
            </a:lvl6pPr>
            <a:lvl7pPr marL="2949113" indent="-227809" eaLnBrk="0" fontAlgn="base" hangingPunct="0">
              <a:spcBef>
                <a:spcPct val="0"/>
              </a:spcBef>
              <a:spcAft>
                <a:spcPct val="0"/>
              </a:spcAft>
              <a:defRPr>
                <a:solidFill>
                  <a:schemeClr val="tx1"/>
                </a:solidFill>
                <a:latin typeface="Georgia" pitchFamily="18" charset="0"/>
              </a:defRPr>
            </a:lvl7pPr>
            <a:lvl8pPr marL="3395432" indent="-227809" eaLnBrk="0" fontAlgn="base" hangingPunct="0">
              <a:spcBef>
                <a:spcPct val="0"/>
              </a:spcBef>
              <a:spcAft>
                <a:spcPct val="0"/>
              </a:spcAft>
              <a:defRPr>
                <a:solidFill>
                  <a:schemeClr val="tx1"/>
                </a:solidFill>
                <a:latin typeface="Georgia" pitchFamily="18" charset="0"/>
              </a:defRPr>
            </a:lvl8pPr>
            <a:lvl9pPr marL="3841750" indent="-227809" eaLnBrk="0" fontAlgn="base" hangingPunct="0">
              <a:spcBef>
                <a:spcPct val="0"/>
              </a:spcBef>
              <a:spcAft>
                <a:spcPct val="0"/>
              </a:spcAft>
              <a:defRPr>
                <a:solidFill>
                  <a:schemeClr val="tx1"/>
                </a:solidFill>
                <a:latin typeface="Georgia" pitchFamily="18" charset="0"/>
              </a:defRPr>
            </a:lvl9pPr>
          </a:lstStyle>
          <a:p>
            <a:fld id="{D94DA0B2-B25F-47CA-8F26-8E515BB92E64}" type="slidenum">
              <a:rPr lang="en-US" altLang="en-US" smtClean="0">
                <a:latin typeface="Calibri" pitchFamily="34" charset="0"/>
              </a:rPr>
              <a:pPr/>
              <a:t>30</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Key Talking Points: Recommendation is to start out explaining that your program is a part of CED, then lead into program information and training topic</a:t>
            </a:r>
          </a:p>
          <a:p>
            <a:r>
              <a:rPr lang="en-US" altLang="en-US" smtClean="0"/>
              <a:t>-CED is a unit within West Virginia University (WVU), Health Sciences, and because of the placement within the University, has access and alignment within the Schools of Pharmacy, Public Health, Nursing, Medicine and Dentistry.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315" indent="-285148">
              <a:defRPr>
                <a:solidFill>
                  <a:schemeClr val="tx1"/>
                </a:solidFill>
                <a:latin typeface="Georgia" pitchFamily="18" charset="0"/>
              </a:defRPr>
            </a:lvl2pPr>
            <a:lvl3pPr marL="1142142" indent="-227809">
              <a:defRPr>
                <a:solidFill>
                  <a:schemeClr val="tx1"/>
                </a:solidFill>
                <a:latin typeface="Georgia" pitchFamily="18" charset="0"/>
              </a:defRPr>
            </a:lvl3pPr>
            <a:lvl4pPr marL="1599308" indent="-227809">
              <a:defRPr>
                <a:solidFill>
                  <a:schemeClr val="tx1"/>
                </a:solidFill>
                <a:latin typeface="Georgia" pitchFamily="18" charset="0"/>
              </a:defRPr>
            </a:lvl4pPr>
            <a:lvl5pPr marL="2056476" indent="-227809">
              <a:defRPr>
                <a:solidFill>
                  <a:schemeClr val="tx1"/>
                </a:solidFill>
                <a:latin typeface="Georgia" pitchFamily="18" charset="0"/>
              </a:defRPr>
            </a:lvl5pPr>
            <a:lvl6pPr marL="2502794" indent="-227809" eaLnBrk="0" fontAlgn="base" hangingPunct="0">
              <a:spcBef>
                <a:spcPct val="0"/>
              </a:spcBef>
              <a:spcAft>
                <a:spcPct val="0"/>
              </a:spcAft>
              <a:defRPr>
                <a:solidFill>
                  <a:schemeClr val="tx1"/>
                </a:solidFill>
                <a:latin typeface="Georgia" pitchFamily="18" charset="0"/>
              </a:defRPr>
            </a:lvl6pPr>
            <a:lvl7pPr marL="2949113" indent="-227809" eaLnBrk="0" fontAlgn="base" hangingPunct="0">
              <a:spcBef>
                <a:spcPct val="0"/>
              </a:spcBef>
              <a:spcAft>
                <a:spcPct val="0"/>
              </a:spcAft>
              <a:defRPr>
                <a:solidFill>
                  <a:schemeClr val="tx1"/>
                </a:solidFill>
                <a:latin typeface="Georgia" pitchFamily="18" charset="0"/>
              </a:defRPr>
            </a:lvl7pPr>
            <a:lvl8pPr marL="3395432" indent="-227809" eaLnBrk="0" fontAlgn="base" hangingPunct="0">
              <a:spcBef>
                <a:spcPct val="0"/>
              </a:spcBef>
              <a:spcAft>
                <a:spcPct val="0"/>
              </a:spcAft>
              <a:defRPr>
                <a:solidFill>
                  <a:schemeClr val="tx1"/>
                </a:solidFill>
                <a:latin typeface="Georgia" pitchFamily="18" charset="0"/>
              </a:defRPr>
            </a:lvl8pPr>
            <a:lvl9pPr marL="3841750" indent="-227809" eaLnBrk="0" fontAlgn="base" hangingPunct="0">
              <a:spcBef>
                <a:spcPct val="0"/>
              </a:spcBef>
              <a:spcAft>
                <a:spcPct val="0"/>
              </a:spcAft>
              <a:defRPr>
                <a:solidFill>
                  <a:schemeClr val="tx1"/>
                </a:solidFill>
                <a:latin typeface="Georgia" pitchFamily="18" charset="0"/>
              </a:defRPr>
            </a:lvl9pPr>
          </a:lstStyle>
          <a:p>
            <a:fld id="{033E08D9-8BF7-4373-8C4C-0C71DAEA632F}" type="slidenum">
              <a:rPr lang="en-US" altLang="en-US" smtClean="0">
                <a:latin typeface="Calibri" pitchFamily="34" charset="0"/>
                <a:cs typeface="Arial" charset="0"/>
              </a:rPr>
              <a:pPr/>
              <a:t>2</a:t>
            </a:fld>
            <a:endParaRPr lang="en-US" altLang="en-US" smtClean="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315" indent="-285148">
              <a:defRPr>
                <a:solidFill>
                  <a:schemeClr val="tx1"/>
                </a:solidFill>
                <a:latin typeface="Georgia" pitchFamily="18" charset="0"/>
              </a:defRPr>
            </a:lvl2pPr>
            <a:lvl3pPr marL="1142142" indent="-227809">
              <a:defRPr>
                <a:solidFill>
                  <a:schemeClr val="tx1"/>
                </a:solidFill>
                <a:latin typeface="Georgia" pitchFamily="18" charset="0"/>
              </a:defRPr>
            </a:lvl3pPr>
            <a:lvl4pPr marL="1599308" indent="-227809">
              <a:defRPr>
                <a:solidFill>
                  <a:schemeClr val="tx1"/>
                </a:solidFill>
                <a:latin typeface="Georgia" pitchFamily="18" charset="0"/>
              </a:defRPr>
            </a:lvl4pPr>
            <a:lvl5pPr marL="2056476" indent="-227809">
              <a:defRPr>
                <a:solidFill>
                  <a:schemeClr val="tx1"/>
                </a:solidFill>
                <a:latin typeface="Georgia" pitchFamily="18" charset="0"/>
              </a:defRPr>
            </a:lvl5pPr>
            <a:lvl6pPr marL="2502794" indent="-227809" eaLnBrk="0" fontAlgn="base" hangingPunct="0">
              <a:spcBef>
                <a:spcPct val="0"/>
              </a:spcBef>
              <a:spcAft>
                <a:spcPct val="0"/>
              </a:spcAft>
              <a:defRPr>
                <a:solidFill>
                  <a:schemeClr val="tx1"/>
                </a:solidFill>
                <a:latin typeface="Georgia" pitchFamily="18" charset="0"/>
              </a:defRPr>
            </a:lvl6pPr>
            <a:lvl7pPr marL="2949113" indent="-227809" eaLnBrk="0" fontAlgn="base" hangingPunct="0">
              <a:spcBef>
                <a:spcPct val="0"/>
              </a:spcBef>
              <a:spcAft>
                <a:spcPct val="0"/>
              </a:spcAft>
              <a:defRPr>
                <a:solidFill>
                  <a:schemeClr val="tx1"/>
                </a:solidFill>
                <a:latin typeface="Georgia" pitchFamily="18" charset="0"/>
              </a:defRPr>
            </a:lvl7pPr>
            <a:lvl8pPr marL="3395432" indent="-227809" eaLnBrk="0" fontAlgn="base" hangingPunct="0">
              <a:spcBef>
                <a:spcPct val="0"/>
              </a:spcBef>
              <a:spcAft>
                <a:spcPct val="0"/>
              </a:spcAft>
              <a:defRPr>
                <a:solidFill>
                  <a:schemeClr val="tx1"/>
                </a:solidFill>
                <a:latin typeface="Georgia" pitchFamily="18" charset="0"/>
              </a:defRPr>
            </a:lvl8pPr>
            <a:lvl9pPr marL="3841750" indent="-227809" eaLnBrk="0" fontAlgn="base" hangingPunct="0">
              <a:spcBef>
                <a:spcPct val="0"/>
              </a:spcBef>
              <a:spcAft>
                <a:spcPct val="0"/>
              </a:spcAft>
              <a:defRPr>
                <a:solidFill>
                  <a:schemeClr val="tx1"/>
                </a:solidFill>
                <a:latin typeface="Georgia" pitchFamily="18" charset="0"/>
              </a:defRPr>
            </a:lvl9pPr>
          </a:lstStyle>
          <a:p>
            <a:fld id="{C2043EC3-F8BA-4F82-8017-C23E4A8C0294}" type="slidenum">
              <a:rPr lang="en-US" altLang="en-US">
                <a:solidFill>
                  <a:prstClr val="black"/>
                </a:solidFill>
                <a:latin typeface="Calibri" pitchFamily="34" charset="0"/>
              </a:rPr>
              <a:pPr/>
              <a:t>4</a:t>
            </a:fld>
            <a:endParaRPr lang="en-US" altLang="en-US">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Modifications of policies and practices are not required when it would fundamentally alter the nature of the service, program, or activity.</a:t>
            </a:r>
          </a:p>
          <a:p>
            <a:r>
              <a:rPr lang="en-US" dirty="0" smtClean="0"/>
              <a:t>Accommodations may affect how a test is taken, but not what it measures.</a:t>
            </a:r>
          </a:p>
          <a:p>
            <a:endParaRPr lang="en-US" dirty="0"/>
          </a:p>
        </p:txBody>
      </p:sp>
      <p:sp>
        <p:nvSpPr>
          <p:cNvPr id="4" name="Slide Number Placeholder 3"/>
          <p:cNvSpPr>
            <a:spLocks noGrp="1"/>
          </p:cNvSpPr>
          <p:nvPr>
            <p:ph type="sldNum" sz="quarter" idx="10"/>
          </p:nvPr>
        </p:nvSpPr>
        <p:spPr/>
        <p:txBody>
          <a:bodyPr/>
          <a:lstStyle/>
          <a:p>
            <a:fld id="{EEBE9410-B705-4B02-AD21-8EFB07F9B515}" type="slidenum">
              <a:rPr lang="en-US" smtClean="0"/>
              <a:t>9</a:t>
            </a:fld>
            <a:endParaRPr lang="en-US"/>
          </a:p>
        </p:txBody>
      </p:sp>
    </p:spTree>
    <p:extLst>
      <p:ext uri="{BB962C8B-B14F-4D97-AF65-F5344CB8AC3E}">
        <p14:creationId xmlns:p14="http://schemas.microsoft.com/office/powerpoint/2010/main" val="3068895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 fantastic entry level recorder, especially considering it has USB connectivity - allowing transfer of files to a pc.</a:t>
            </a:r>
          </a:p>
          <a:p>
            <a:endParaRPr lang="en-US" dirty="0"/>
          </a:p>
        </p:txBody>
      </p:sp>
      <p:sp>
        <p:nvSpPr>
          <p:cNvPr id="4" name="Slide Number Placeholder 3"/>
          <p:cNvSpPr>
            <a:spLocks noGrp="1"/>
          </p:cNvSpPr>
          <p:nvPr>
            <p:ph type="sldNum" sz="quarter" idx="10"/>
          </p:nvPr>
        </p:nvSpPr>
        <p:spPr/>
        <p:txBody>
          <a:bodyPr/>
          <a:lstStyle/>
          <a:p>
            <a:fld id="{EEBE9410-B705-4B02-AD21-8EFB07F9B515}" type="slidenum">
              <a:rPr lang="en-US" smtClean="0"/>
              <a:t>12</a:t>
            </a:fld>
            <a:endParaRPr lang="en-US"/>
          </a:p>
        </p:txBody>
      </p:sp>
    </p:spTree>
    <p:extLst>
      <p:ext uri="{BB962C8B-B14F-4D97-AF65-F5344CB8AC3E}">
        <p14:creationId xmlns:p14="http://schemas.microsoft.com/office/powerpoint/2010/main" val="26953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Neo </a:t>
            </a:r>
            <a:r>
              <a:rPr lang="en-US" dirty="0" err="1" smtClean="0"/>
              <a:t>smartpen</a:t>
            </a:r>
            <a:r>
              <a:rPr lang="en-US" dirty="0" smtClean="0"/>
              <a:t> N2: Our favorite </a:t>
            </a:r>
            <a:r>
              <a:rPr lang="en-US" dirty="0" err="1" smtClean="0"/>
              <a:t>smartpen</a:t>
            </a:r>
            <a:r>
              <a:rPr lang="en-US" dirty="0" smtClean="0"/>
              <a:t> is the Neo </a:t>
            </a:r>
            <a:r>
              <a:rPr lang="en-US" dirty="0" err="1" smtClean="0"/>
              <a:t>smartpen</a:t>
            </a:r>
            <a:r>
              <a:rPr lang="en-US" dirty="0" smtClean="0"/>
              <a:t> N2, the first gadget in this category to really feel like a pen—it’s a little bigger and heavier than an ordinary pen, but not so large that it feels strange in your hand. As you write or doodle, it automatically syncs to your mobile device via Bluetooth, using its own Neo Notes app (for iPhone and Android). Evernote users will especially like this one because it can automatically sync notes, which will keep your paper notes and your digital notes all organized in one place.</a:t>
            </a:r>
          </a:p>
          <a:p>
            <a:endParaRPr lang="en-US" dirty="0" smtClean="0"/>
          </a:p>
          <a:p>
            <a:r>
              <a:rPr lang="en-US" dirty="0" smtClean="0"/>
              <a:t>The N2 does require special paper for the pen to know what you’re marking, and Neo sells it in a variety of sizes and formats (plain, lined, and grid). Prices range from $14.90 (for 5 notebooks) to $29.80 (for 10 notebooks), which adds up but if you’re not keen on the cost you can print your own paper using </a:t>
            </a:r>
            <a:r>
              <a:rPr lang="en-US" dirty="0" err="1" smtClean="0"/>
              <a:t>Neo’s</a:t>
            </a:r>
            <a:r>
              <a:rPr lang="en-US" dirty="0" smtClean="0"/>
              <a:t> N Toaster app—though it currently only works for Windows.</a:t>
            </a:r>
          </a:p>
          <a:p>
            <a:endParaRPr lang="en-US" dirty="0"/>
          </a:p>
        </p:txBody>
      </p:sp>
      <p:sp>
        <p:nvSpPr>
          <p:cNvPr id="4" name="Slide Number Placeholder 3"/>
          <p:cNvSpPr>
            <a:spLocks noGrp="1"/>
          </p:cNvSpPr>
          <p:nvPr>
            <p:ph type="sldNum" sz="quarter" idx="10"/>
          </p:nvPr>
        </p:nvSpPr>
        <p:spPr/>
        <p:txBody>
          <a:bodyPr/>
          <a:lstStyle/>
          <a:p>
            <a:fld id="{EEBE9410-B705-4B02-AD21-8EFB07F9B515}" type="slidenum">
              <a:rPr lang="en-US" smtClean="0"/>
              <a:t>13</a:t>
            </a:fld>
            <a:endParaRPr lang="en-US"/>
          </a:p>
        </p:txBody>
      </p:sp>
    </p:spTree>
    <p:extLst>
      <p:ext uri="{BB962C8B-B14F-4D97-AF65-F5344CB8AC3E}">
        <p14:creationId xmlns:p14="http://schemas.microsoft.com/office/powerpoint/2010/main" val="271057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Color Vision Deficiency</a:t>
            </a:r>
          </a:p>
          <a:p>
            <a:pPr>
              <a:spcBef>
                <a:spcPct val="0"/>
              </a:spcBef>
            </a:pPr>
            <a:endParaRPr lang="en-US" altLang="en-US" smtClean="0"/>
          </a:p>
          <a:p>
            <a:pPr>
              <a:spcBef>
                <a:spcPct val="0"/>
              </a:spcBef>
            </a:pPr>
            <a:r>
              <a:rPr lang="en-US" altLang="en-US" smtClean="0"/>
              <a:t>Colorino can identify more than 150 colors, announcing them in a clear voice. It is available in 20 different languages, including English and Spanish. Its light probe function can detect sources of light and differentiate between natural and artificial sources. It can be connected to other electronic devices. Other features include a hole for inserting a ribbon to carry the device around the neck. The unit comes with a carrying case, and instructions in large print, braille, and audiocassette. It costs about $200.</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fld id="{06F9F3E9-92B5-4FE7-BB19-429AA8D994BE}" type="slidenum">
              <a:rPr lang="en-US" altLang="en-US">
                <a:solidFill>
                  <a:prstClr val="black"/>
                </a:solidFill>
                <a:latin typeface="Calibri" pitchFamily="34" charset="0"/>
              </a:rPr>
              <a:pPr/>
              <a:t>17</a:t>
            </a:fld>
            <a:endParaRPr lang="en-US" altLang="en-US">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Voice recognition is becoming increasingly popular and readily available. Some newer computers have speech recognition built into the operating system. For those who need a more advanced option, speech recognition software might be a better fit than what their computer offers as a built-in accessibility feature. </a:t>
            </a:r>
          </a:p>
          <a:p>
            <a:endParaRPr lang="en-US" altLang="en-US" dirty="0" smtClean="0"/>
          </a:p>
          <a:p>
            <a:r>
              <a:rPr lang="en-US" altLang="en-US" dirty="0" smtClean="0"/>
              <a:t>Speech recognition allows the user to access the computer by using their voice. It can be very useful for those with motor impairments and /or learning disabilities. </a:t>
            </a:r>
          </a:p>
          <a:p>
            <a:endParaRPr lang="en-US" dirty="0"/>
          </a:p>
        </p:txBody>
      </p:sp>
      <p:sp>
        <p:nvSpPr>
          <p:cNvPr id="4" name="Slide Number Placeholder 3"/>
          <p:cNvSpPr>
            <a:spLocks noGrp="1"/>
          </p:cNvSpPr>
          <p:nvPr>
            <p:ph type="sldNum" sz="quarter" idx="10"/>
          </p:nvPr>
        </p:nvSpPr>
        <p:spPr/>
        <p:txBody>
          <a:bodyPr/>
          <a:lstStyle/>
          <a:p>
            <a:fld id="{EEBE9410-B705-4B02-AD21-8EFB07F9B515}" type="slidenum">
              <a:rPr lang="en-US" smtClean="0"/>
              <a:t>22</a:t>
            </a:fld>
            <a:endParaRPr lang="en-US"/>
          </a:p>
        </p:txBody>
      </p:sp>
    </p:spTree>
    <p:extLst>
      <p:ext uri="{BB962C8B-B14F-4D97-AF65-F5344CB8AC3E}">
        <p14:creationId xmlns:p14="http://schemas.microsoft.com/office/powerpoint/2010/main" val="320832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Magnifying Glass with Light</a:t>
            </a:r>
          </a:p>
          <a:p>
            <a:r>
              <a:rPr lang="en-US" altLang="en-US" dirty="0" smtClean="0"/>
              <a:t> </a:t>
            </a:r>
          </a:p>
        </p:txBody>
      </p:sp>
      <p:sp>
        <p:nvSpPr>
          <p:cNvPr id="4" name="Footer Placeholder 3"/>
          <p:cNvSpPr>
            <a:spLocks noGrp="1"/>
          </p:cNvSpPr>
          <p:nvPr>
            <p:ph type="ftr" sz="quarter" idx="4"/>
          </p:nvPr>
        </p:nvSpPr>
        <p:spPr/>
        <p:txBody>
          <a:bodyPr/>
          <a:lstStyle/>
          <a:p>
            <a:pPr>
              <a:defRPr/>
            </a:pPr>
            <a:r>
              <a:rPr lang="en-US" smtClean="0"/>
              <a:t>WVU/CED/SFC/February 2015</a:t>
            </a:r>
            <a:endParaRPr lang="en-US"/>
          </a:p>
        </p:txBody>
      </p:sp>
    </p:spTree>
    <p:extLst>
      <p:ext uri="{BB962C8B-B14F-4D97-AF65-F5344CB8AC3E}">
        <p14:creationId xmlns:p14="http://schemas.microsoft.com/office/powerpoint/2010/main" val="27355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4x3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bwMode="auto">
          <a:xfrm>
            <a:off x="5334000" y="6026150"/>
            <a:ext cx="381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9" name="Subtitle 8"/>
          <p:cNvSpPr>
            <a:spLocks noGrp="1"/>
          </p:cNvSpPr>
          <p:nvPr>
            <p:ph type="subTitle" idx="1"/>
          </p:nvPr>
        </p:nvSpPr>
        <p:spPr>
          <a:xfrm>
            <a:off x="1371600" y="2096621"/>
            <a:ext cx="6400800" cy="1752600"/>
          </a:xfrm>
        </p:spPr>
        <p:txBody>
          <a:bodyPr/>
          <a:lstStyle>
            <a:lvl1pPr marL="0" indent="0" algn="ctr">
              <a:buNone/>
              <a:defRPr sz="1600" b="1" cap="all" spc="250" baseline="0">
                <a:solidFill>
                  <a:srgbClr val="003F7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cap="small" baseline="0">
                <a:solidFill>
                  <a:srgbClr val="003F7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595982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602802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pic>
        <p:nvPicPr>
          <p:cNvPr id="5" name="Picture 5" descr="4x3_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a:t>
            </a:r>
            <a:r>
              <a:rPr lang="en-US" altLang="en-US" sz="2000" dirty="0" smtClean="0">
                <a:solidFill>
                  <a:prstClr val="white"/>
                </a:solidFill>
                <a:latin typeface="Arial Narrow" pitchFamily="34" charset="0"/>
              </a:rPr>
              <a:t>ities</a:t>
            </a:r>
          </a:p>
        </p:txBody>
      </p:sp>
      <p:sp>
        <p:nvSpPr>
          <p:cNvPr id="2" name="Title 1"/>
          <p:cNvSpPr>
            <a:spLocks noGrp="1"/>
          </p:cNvSpPr>
          <p:nvPr>
            <p:ph type="title"/>
          </p:nvPr>
        </p:nvSpPr>
        <p:spPr>
          <a:xfrm>
            <a:off x="301752" y="228600"/>
            <a:ext cx="8534400" cy="758952"/>
          </a:xfrm>
        </p:spPr>
        <p:txBody>
          <a:bodyPr/>
          <a:lstStyle>
            <a:lvl1pPr>
              <a:defRPr>
                <a:solidFill>
                  <a:srgbClr val="00467A"/>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954709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5"/>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endParaRPr>
          </a:p>
        </p:txBody>
      </p:sp>
      <p:sp>
        <p:nvSpPr>
          <p:cNvPr id="8"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9" name="Picture 7" descr="4x3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1150" y="990600"/>
            <a:ext cx="8528050" cy="914400"/>
          </a:xfrm>
          <a:prstGeom prst="rect">
            <a:avLst/>
          </a:prstGeom>
          <a:solidFill>
            <a:srgbClr val="00467A"/>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4800" y="10668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00600" y="10668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4800" y="1981200"/>
            <a:ext cx="4041648" cy="38184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1981200"/>
            <a:ext cx="4038600" cy="3822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2"/>
          <p:cNvSpPr>
            <a:spLocks noGrp="1"/>
          </p:cNvSpPr>
          <p:nvPr>
            <p:ph type="title"/>
          </p:nvPr>
        </p:nvSpPr>
        <p:spPr/>
        <p:txBody>
          <a:bodyPr rtlCol="0"/>
          <a:lstStyle>
            <a:lvl1pPr>
              <a:defRPr>
                <a:solidFill>
                  <a:srgbClr val="00467A"/>
                </a:solidFill>
              </a:defRPr>
            </a:lvl1pPr>
          </a:lstStyle>
          <a:p>
            <a:r>
              <a:rPr lang="en-US" dirty="0" smtClean="0"/>
              <a:t>Click to edit Master title style</a:t>
            </a:r>
            <a:endParaRPr lang="en-US" dirty="0"/>
          </a:p>
        </p:txBody>
      </p:sp>
      <p:sp>
        <p:nvSpPr>
          <p:cNvPr id="11" name="Date Placeholder 13"/>
          <p:cNvSpPr>
            <a:spLocks noGrp="1"/>
          </p:cNvSpPr>
          <p:nvPr>
            <p:ph type="dt" sz="half" idx="10"/>
          </p:nvPr>
        </p:nvSpPr>
        <p:spPr>
          <a:xfrm>
            <a:off x="5257800" y="6096000"/>
            <a:ext cx="3886200" cy="674688"/>
          </a:xfrm>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68114194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3" name="Rectangle 2"/>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Tree>
    <p:extLst>
      <p:ext uri="{BB962C8B-B14F-4D97-AF65-F5344CB8AC3E}">
        <p14:creationId xmlns:p14="http://schemas.microsoft.com/office/powerpoint/2010/main" val="183530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00467A"/>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00467A"/>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974252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000375" y="50292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rgbClr val="333399"/>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029200"/>
          </a:xfrm>
        </p:spPr>
        <p:txBody>
          <a:bodyPr/>
          <a:lstStyle>
            <a:lvl1pPr marL="0" indent="0">
              <a:spcAft>
                <a:spcPts val="1000"/>
              </a:spcAft>
              <a:buFontTx/>
              <a:buNone/>
              <a:defRPr sz="1600">
                <a:solidFill>
                  <a:srgbClr val="00467A"/>
                </a:solidFill>
              </a:defRPr>
            </a:lvl1pPr>
            <a:lvl2pPr>
              <a:defRPr sz="1200"/>
            </a:lvl2pPr>
            <a:lvl3pPr>
              <a:defRPr sz="1000"/>
            </a:lvl3pPr>
            <a:lvl4pPr>
              <a:defRPr sz="900"/>
            </a:lvl4pPr>
            <a:lvl5pPr>
              <a:defRPr sz="900"/>
            </a:lvl5pPr>
          </a:lstStyle>
          <a:p>
            <a:pPr lvl="0"/>
            <a:r>
              <a:rPr lang="en-US" dirty="0" smtClean="0"/>
              <a:t>Click to edit Master text styles</a:t>
            </a:r>
          </a:p>
        </p:txBody>
      </p:sp>
    </p:spTree>
    <p:extLst>
      <p:ext uri="{BB962C8B-B14F-4D97-AF65-F5344CB8AC3E}">
        <p14:creationId xmlns:p14="http://schemas.microsoft.com/office/powerpoint/2010/main" val="2234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40000"/>
                    <a:lumOff val="6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accent1">
                    <a:lumMod val="50000"/>
                  </a:schemeClr>
                </a:solidFill>
              </a:defRPr>
            </a:lvl1pPr>
          </a:lstStyle>
          <a:p>
            <a:pPr>
              <a:defRPr/>
            </a:pPr>
            <a:fld id="{182EFD56-8006-4E7A-AB62-D03B6D19ADFB}" type="datetimeFigureOut">
              <a:rPr lang="en-US">
                <a:solidFill>
                  <a:srgbClr val="4F81BD">
                    <a:lumMod val="50000"/>
                  </a:srgbClr>
                </a:solidFill>
              </a:rPr>
              <a:pPr>
                <a:defRPr/>
              </a:pPr>
              <a:t>11/30/2016</a:t>
            </a:fld>
            <a:endParaRPr lang="en-US" dirty="0">
              <a:solidFill>
                <a:srgbClr val="4F81BD">
                  <a:lumMod val="50000"/>
                </a:srgb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baseline="0">
                <a:solidFill>
                  <a:schemeClr val="accent1">
                    <a:lumMod val="50000"/>
                  </a:schemeClr>
                </a:solidFill>
              </a:defRPr>
            </a:lvl1pPr>
          </a:lstStyle>
          <a:p>
            <a:pPr eaLnBrk="0" fontAlgn="base" hangingPunct="0">
              <a:spcBef>
                <a:spcPct val="0"/>
              </a:spcBef>
              <a:spcAft>
                <a:spcPct val="0"/>
              </a:spcAft>
              <a:defRPr/>
            </a:pPr>
            <a:endParaRPr lang="en-US">
              <a:solidFill>
                <a:srgbClr val="4F81BD">
                  <a:lumMod val="50000"/>
                </a:srgb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254061"/>
                </a:solidFill>
              </a:defRPr>
            </a:lvl1pPr>
          </a:lstStyle>
          <a:p>
            <a:pPr eaLnBrk="0" fontAlgn="base" hangingPunct="0">
              <a:spcBef>
                <a:spcPct val="0"/>
              </a:spcBef>
              <a:spcAft>
                <a:spcPct val="0"/>
              </a:spcAft>
              <a:defRPr/>
            </a:pPr>
            <a:fld id="{FBC42544-2B42-4670-9D12-4C1955E9475B}"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165861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40000"/>
                    <a:lumOff val="6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bg1"/>
                </a:solidFill>
              </a:defRPr>
            </a:lvl1pPr>
          </a:lstStyle>
          <a:p>
            <a:pPr>
              <a:defRPr/>
            </a:pPr>
            <a:fld id="{D511CFB3-A2C4-4375-9A9F-A7BEF19F16B9}" type="datetimeFigureOut">
              <a:rPr lang="en-US">
                <a:solidFill>
                  <a:prstClr val="white"/>
                </a:solidFill>
              </a:rPr>
              <a:pPr>
                <a:defRPr/>
              </a:pPr>
              <a:t>11/30/2016</a:t>
            </a:fld>
            <a:endParaRPr lang="en-US" dirty="0">
              <a:solidFill>
                <a:prstClr val="white"/>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baseline="0">
                <a:solidFill>
                  <a:schemeClr val="bg1"/>
                </a:solidFill>
              </a:defRPr>
            </a:lvl1pPr>
          </a:lstStyle>
          <a:p>
            <a:pPr eaLnBrk="0" fontAlgn="base" hangingPunct="0">
              <a:spcBef>
                <a:spcPct val="0"/>
              </a:spcBef>
              <a:spcAft>
                <a:spcPct val="0"/>
              </a:spcAft>
              <a:defRPr/>
            </a:pPr>
            <a:endParaRPr lang="en-US">
              <a:solidFill>
                <a:prstClr val="white"/>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baseline="0">
                <a:solidFill>
                  <a:schemeClr val="bg1"/>
                </a:solidFill>
              </a:defRPr>
            </a:lvl1pPr>
          </a:lstStyle>
          <a:p>
            <a:pPr eaLnBrk="0" fontAlgn="base" hangingPunct="0">
              <a:spcBef>
                <a:spcPct val="0"/>
              </a:spcBef>
              <a:spcAft>
                <a:spcPct val="0"/>
              </a:spcAft>
              <a:defRPr/>
            </a:pPr>
            <a:fld id="{933EA5E6-0BF8-4442-855E-E10E03DE4DEE}" type="slidenum">
              <a:rPr lang="en-US">
                <a:solidFill>
                  <a:prstClr val="white"/>
                </a:solidFill>
              </a:rPr>
              <a:pPr eaLnBrk="0" fontAlgn="base" hangingPunct="0">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42471734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4x3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bwMode="auto">
          <a:xfrm>
            <a:off x="5334000" y="6026150"/>
            <a:ext cx="381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9" name="Subtitle 8"/>
          <p:cNvSpPr>
            <a:spLocks noGrp="1"/>
          </p:cNvSpPr>
          <p:nvPr>
            <p:ph type="subTitle" idx="1"/>
          </p:nvPr>
        </p:nvSpPr>
        <p:spPr>
          <a:xfrm>
            <a:off x="1371600" y="2096621"/>
            <a:ext cx="6400800" cy="1752600"/>
          </a:xfrm>
        </p:spPr>
        <p:txBody>
          <a:bodyPr/>
          <a:lstStyle>
            <a:lvl1pPr marL="0" indent="0" algn="ctr">
              <a:buNone/>
              <a:defRPr sz="1600" b="1" cap="all" spc="250" baseline="0">
                <a:solidFill>
                  <a:srgbClr val="003F7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cap="small" baseline="0">
                <a:solidFill>
                  <a:srgbClr val="003F7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656047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26445409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101035716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61675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a:t>
            </a:r>
            <a:r>
              <a:rPr lang="en-US" altLang="en-US" sz="2000" dirty="0" smtClean="0">
                <a:solidFill>
                  <a:srgbClr val="333399"/>
                </a:solidFill>
                <a:latin typeface="Arial Narrow" pitchFamily="34" charset="0"/>
              </a:rPr>
              <a:t>y</a:t>
            </a:r>
          </a:p>
          <a:p>
            <a:pPr algn="r" fontAlgn="base">
              <a:spcBef>
                <a:spcPct val="0"/>
              </a:spcBef>
              <a:spcAft>
                <a:spcPct val="0"/>
              </a:spcAft>
              <a:defRPr/>
            </a:pPr>
            <a:r>
              <a:rPr lang="en-US" altLang="en-US" sz="2000"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458141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832385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945092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a:t>
            </a:r>
            <a:r>
              <a:rPr lang="en-US" altLang="en-US" sz="2000" dirty="0" smtClean="0">
                <a:solidFill>
                  <a:srgbClr val="333399"/>
                </a:solidFill>
                <a:latin typeface="Arial Narrow" pitchFamily="34" charset="0"/>
              </a:rPr>
              <a:t>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57052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85546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696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1332290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pic>
        <p:nvPicPr>
          <p:cNvPr id="5" name="Picture 5" descr="4x3_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a:t>
            </a:r>
            <a:r>
              <a:rPr lang="en-US" altLang="en-US" sz="2000" dirty="0" smtClean="0">
                <a:solidFill>
                  <a:prstClr val="white"/>
                </a:solidFill>
                <a:latin typeface="Arial Narrow" pitchFamily="34" charset="0"/>
              </a:rPr>
              <a:t>ities</a:t>
            </a:r>
          </a:p>
        </p:txBody>
      </p:sp>
      <p:sp>
        <p:nvSpPr>
          <p:cNvPr id="2" name="Title 1"/>
          <p:cNvSpPr>
            <a:spLocks noGrp="1"/>
          </p:cNvSpPr>
          <p:nvPr>
            <p:ph type="title"/>
          </p:nvPr>
        </p:nvSpPr>
        <p:spPr>
          <a:xfrm>
            <a:off x="301752" y="228600"/>
            <a:ext cx="8534400" cy="758952"/>
          </a:xfrm>
        </p:spPr>
        <p:txBody>
          <a:bodyPr/>
          <a:lstStyle>
            <a:lvl1pPr>
              <a:defRPr>
                <a:solidFill>
                  <a:srgbClr val="00467A"/>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20520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5"/>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endParaRPr>
          </a:p>
        </p:txBody>
      </p:sp>
      <p:sp>
        <p:nvSpPr>
          <p:cNvPr id="8"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9" name="Picture 7" descr="4x3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1150" y="990600"/>
            <a:ext cx="8528050" cy="914400"/>
          </a:xfrm>
          <a:prstGeom prst="rect">
            <a:avLst/>
          </a:prstGeom>
          <a:solidFill>
            <a:srgbClr val="00467A"/>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4800" y="10668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00600" y="10668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4800" y="1981200"/>
            <a:ext cx="4041648" cy="38184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1981200"/>
            <a:ext cx="4038600" cy="3822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2"/>
          <p:cNvSpPr>
            <a:spLocks noGrp="1"/>
          </p:cNvSpPr>
          <p:nvPr>
            <p:ph type="title"/>
          </p:nvPr>
        </p:nvSpPr>
        <p:spPr/>
        <p:txBody>
          <a:bodyPr rtlCol="0"/>
          <a:lstStyle>
            <a:lvl1pPr>
              <a:defRPr>
                <a:solidFill>
                  <a:srgbClr val="00467A"/>
                </a:solidFill>
              </a:defRPr>
            </a:lvl1pPr>
          </a:lstStyle>
          <a:p>
            <a:r>
              <a:rPr lang="en-US" dirty="0" smtClean="0"/>
              <a:t>Click to edit Master title style</a:t>
            </a:r>
            <a:endParaRPr lang="en-US" dirty="0"/>
          </a:p>
        </p:txBody>
      </p:sp>
      <p:sp>
        <p:nvSpPr>
          <p:cNvPr id="11" name="Date Placeholder 13"/>
          <p:cNvSpPr>
            <a:spLocks noGrp="1"/>
          </p:cNvSpPr>
          <p:nvPr>
            <p:ph type="dt" sz="half" idx="10"/>
          </p:nvPr>
        </p:nvSpPr>
        <p:spPr>
          <a:xfrm>
            <a:off x="5257800" y="6096000"/>
            <a:ext cx="3886200" cy="674688"/>
          </a:xfrm>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1379107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975504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3" name="Rectangle 2"/>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Tree>
    <p:extLst>
      <p:ext uri="{BB962C8B-B14F-4D97-AF65-F5344CB8AC3E}">
        <p14:creationId xmlns:p14="http://schemas.microsoft.com/office/powerpoint/2010/main" val="3801992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00467A"/>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00467A"/>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74315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000375" y="50292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rgbClr val="333399"/>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029200"/>
          </a:xfrm>
        </p:spPr>
        <p:txBody>
          <a:bodyPr/>
          <a:lstStyle>
            <a:lvl1pPr marL="0" indent="0">
              <a:spcAft>
                <a:spcPts val="1000"/>
              </a:spcAft>
              <a:buFontTx/>
              <a:buNone/>
              <a:defRPr sz="1600">
                <a:solidFill>
                  <a:srgbClr val="00467A"/>
                </a:solidFill>
              </a:defRPr>
            </a:lvl1pPr>
            <a:lvl2pPr>
              <a:defRPr sz="1200"/>
            </a:lvl2pPr>
            <a:lvl3pPr>
              <a:defRPr sz="1000"/>
            </a:lvl3pPr>
            <a:lvl4pPr>
              <a:defRPr sz="900"/>
            </a:lvl4pPr>
            <a:lvl5pPr>
              <a:defRPr sz="900"/>
            </a:lvl5pPr>
          </a:lstStyle>
          <a:p>
            <a:pPr lvl="0"/>
            <a:r>
              <a:rPr lang="en-US" dirty="0" smtClean="0"/>
              <a:t>Click to edit Master text styles</a:t>
            </a:r>
          </a:p>
        </p:txBody>
      </p:sp>
    </p:spTree>
    <p:extLst>
      <p:ext uri="{BB962C8B-B14F-4D97-AF65-F5344CB8AC3E}">
        <p14:creationId xmlns:p14="http://schemas.microsoft.com/office/powerpoint/2010/main" val="158895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40000"/>
                    <a:lumOff val="6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accent1">
                    <a:lumMod val="50000"/>
                  </a:schemeClr>
                </a:solidFill>
              </a:defRPr>
            </a:lvl1pPr>
          </a:lstStyle>
          <a:p>
            <a:pPr>
              <a:defRPr/>
            </a:pPr>
            <a:fld id="{C9C25ECB-B6A7-481B-9229-4CBEE29A4BE5}" type="datetimeFigureOut">
              <a:rPr lang="en-US">
                <a:solidFill>
                  <a:srgbClr val="4F81BD">
                    <a:lumMod val="50000"/>
                  </a:srgbClr>
                </a:solidFill>
              </a:rPr>
              <a:pPr>
                <a:defRPr/>
              </a:pPr>
              <a:t>11/30/2016</a:t>
            </a:fld>
            <a:endParaRPr lang="en-US" dirty="0">
              <a:solidFill>
                <a:srgbClr val="4F81BD">
                  <a:lumMod val="50000"/>
                </a:srgb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baseline="0">
                <a:solidFill>
                  <a:schemeClr val="accent1">
                    <a:lumMod val="50000"/>
                  </a:schemeClr>
                </a:solidFill>
              </a:defRPr>
            </a:lvl1pPr>
          </a:lstStyle>
          <a:p>
            <a:pPr eaLnBrk="0" fontAlgn="base" hangingPunct="0">
              <a:spcBef>
                <a:spcPct val="0"/>
              </a:spcBef>
              <a:spcAft>
                <a:spcPct val="0"/>
              </a:spcAft>
              <a:defRPr/>
            </a:pPr>
            <a:endParaRPr lang="en-US">
              <a:solidFill>
                <a:srgbClr val="4F81BD">
                  <a:lumMod val="50000"/>
                </a:srgb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254061"/>
                </a:solidFill>
              </a:defRPr>
            </a:lvl1pPr>
          </a:lstStyle>
          <a:p>
            <a:pPr eaLnBrk="0" fontAlgn="base" hangingPunct="0">
              <a:spcBef>
                <a:spcPct val="0"/>
              </a:spcBef>
              <a:spcAft>
                <a:spcPct val="0"/>
              </a:spcAft>
              <a:defRPr/>
            </a:pPr>
            <a:fld id="{CD76B42A-5C59-4183-8A53-EBBDAD7F1875}"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253646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7" name="Rectangle 6"/>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4x3_5.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userDrawn="1"/>
        </p:nvSpPr>
        <p:spPr bwMode="auto">
          <a:xfrm>
            <a:off x="5334000" y="6026150"/>
            <a:ext cx="381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9" name="Subtitle 8"/>
          <p:cNvSpPr>
            <a:spLocks noGrp="1"/>
          </p:cNvSpPr>
          <p:nvPr>
            <p:ph type="subTitle" idx="1"/>
          </p:nvPr>
        </p:nvSpPr>
        <p:spPr>
          <a:xfrm>
            <a:off x="1371600" y="2096621"/>
            <a:ext cx="6400800" cy="1752600"/>
          </a:xfrm>
        </p:spPr>
        <p:txBody>
          <a:bodyPr/>
          <a:lstStyle>
            <a:lvl1pPr marL="0" indent="0" algn="ctr">
              <a:buNone/>
              <a:defRPr sz="1600" b="1" cap="all" spc="250" baseline="0">
                <a:solidFill>
                  <a:srgbClr val="003F75"/>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cap="small" baseline="0">
                <a:solidFill>
                  <a:srgbClr val="003F7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5016631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3" name="Title 1"/>
          <p:cNvSpPr txBox="1">
            <a:spLocks/>
          </p:cNvSpPr>
          <p:nvPr userDrawn="1"/>
        </p:nvSpPr>
        <p:spPr bwMode="auto">
          <a:xfrm>
            <a:off x="685800" y="152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buNone/>
              <a:defRPr sz="4200" b="0" kern="1200" cap="none" baseline="0">
                <a:solidFill>
                  <a:srgbClr val="00467A"/>
                </a:solidFill>
                <a:latin typeface="+mj-lt"/>
                <a:ea typeface="+mj-ea"/>
                <a:cs typeface="+mj-cs"/>
              </a:defRPr>
            </a:lvl1pPr>
            <a:lvl2pPr algn="ctr" rtl="0" eaLnBrk="0" fontAlgn="base" hangingPunct="0">
              <a:spcBef>
                <a:spcPct val="0"/>
              </a:spcBef>
              <a:spcAft>
                <a:spcPct val="0"/>
              </a:spcAft>
              <a:defRPr sz="3300">
                <a:solidFill>
                  <a:srgbClr val="E0A208"/>
                </a:solidFill>
                <a:latin typeface="Georgia" pitchFamily="18" charset="0"/>
              </a:defRPr>
            </a:lvl2pPr>
            <a:lvl3pPr algn="ctr" rtl="0" eaLnBrk="0" fontAlgn="base" hangingPunct="0">
              <a:spcBef>
                <a:spcPct val="0"/>
              </a:spcBef>
              <a:spcAft>
                <a:spcPct val="0"/>
              </a:spcAft>
              <a:defRPr sz="3300">
                <a:solidFill>
                  <a:srgbClr val="E0A208"/>
                </a:solidFill>
                <a:latin typeface="Georgia" pitchFamily="18" charset="0"/>
              </a:defRPr>
            </a:lvl3pPr>
            <a:lvl4pPr algn="ctr" rtl="0" eaLnBrk="0" fontAlgn="base" hangingPunct="0">
              <a:spcBef>
                <a:spcPct val="0"/>
              </a:spcBef>
              <a:spcAft>
                <a:spcPct val="0"/>
              </a:spcAft>
              <a:defRPr sz="3300">
                <a:solidFill>
                  <a:srgbClr val="E0A208"/>
                </a:solidFill>
                <a:latin typeface="Georgia" pitchFamily="18" charset="0"/>
              </a:defRPr>
            </a:lvl4pPr>
            <a:lvl5pPr algn="ctr" rtl="0" eaLnBrk="0" fontAlgn="base" hangingPunct="0">
              <a:spcBef>
                <a:spcPct val="0"/>
              </a:spcBef>
              <a:spcAft>
                <a:spcPct val="0"/>
              </a:spcAft>
              <a:defRPr sz="3300">
                <a:solidFill>
                  <a:srgbClr val="E0A208"/>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pPr>
              <a:defRPr/>
            </a:pPr>
            <a:r>
              <a:rPr lang="en-US" dirty="0" smtClean="0">
                <a:solidFill>
                  <a:srgbClr val="FFCC00"/>
                </a:solidFill>
              </a:rPr>
              <a:t>Click to edit Master title style</a:t>
            </a:r>
            <a:endParaRPr lang="en-US" dirty="0">
              <a:solidFill>
                <a:srgbClr val="FFCC00"/>
              </a:solidFill>
            </a:endParaRPr>
          </a:p>
        </p:txBody>
      </p:sp>
      <p:sp>
        <p:nvSpPr>
          <p:cNvPr id="8" name="Content Placeholder 7"/>
          <p:cNvSpPr>
            <a:spLocks noGrp="1"/>
          </p:cNvSpPr>
          <p:nvPr>
            <p:ph sz="quarter" idx="1"/>
          </p:nvPr>
        </p:nvSpPr>
        <p:spPr>
          <a:xfrm>
            <a:off x="301752" y="1527048"/>
            <a:ext cx="850392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135411669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0"/>
          </p:nvPr>
        </p:nvSpPr>
        <p:spPr>
          <a:xfrm>
            <a:off x="331246" y="1165972"/>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602391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a:t>
            </a:r>
            <a:r>
              <a:rPr lang="en-US" altLang="en-US" sz="2000" dirty="0" smtClean="0">
                <a:solidFill>
                  <a:srgbClr val="333399"/>
                </a:solidFill>
                <a:latin typeface="Arial Narrow" pitchFamily="34" charset="0"/>
              </a:rPr>
              <a:t>y</a:t>
            </a:r>
          </a:p>
          <a:p>
            <a:pPr algn="r" fontAlgn="base">
              <a:spcBef>
                <a:spcPct val="0"/>
              </a:spcBef>
              <a:spcAft>
                <a:spcPct val="0"/>
              </a:spcAft>
              <a:defRPr/>
            </a:pPr>
            <a:r>
              <a:rPr lang="en-US" altLang="en-US" sz="2000"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937944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5016737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95115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225"/>
            <a:ext cx="916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a:t>
            </a:r>
            <a:r>
              <a:rPr lang="en-US" altLang="en-US" sz="2000" dirty="0" smtClean="0">
                <a:solidFill>
                  <a:srgbClr val="333399"/>
                </a:solidFill>
                <a:latin typeface="Arial Narrow" pitchFamily="34" charset="0"/>
              </a:rPr>
              <a:t>y</a:t>
            </a:r>
          </a:p>
          <a:p>
            <a:pPr algn="r" fontAlgn="base">
              <a:spcBef>
                <a:spcPct val="0"/>
              </a:spcBef>
              <a:spcAft>
                <a:spcPct val="0"/>
              </a:spcAft>
              <a:defRPr/>
            </a:pPr>
            <a:r>
              <a:rPr lang="en-US" altLang="en-US" sz="2000"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0"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4829184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a:t>
            </a:r>
            <a:r>
              <a:rPr lang="en-US" altLang="en-US" sz="2000" dirty="0" smtClean="0">
                <a:solidFill>
                  <a:srgbClr val="333399"/>
                </a:solidFill>
                <a:latin typeface="Arial Narrow" pitchFamily="34" charset="0"/>
              </a:rPr>
              <a:t>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874544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1995223"/>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962757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FFCC00"/>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461702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pic>
        <p:nvPicPr>
          <p:cNvPr id="5" name="Picture 5" descr="4x3_10.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a:t>
            </a:r>
            <a:r>
              <a:rPr lang="en-US" altLang="en-US" sz="2000" dirty="0" smtClean="0">
                <a:solidFill>
                  <a:prstClr val="white"/>
                </a:solidFill>
                <a:latin typeface="Arial Narrow" pitchFamily="34" charset="0"/>
              </a:rPr>
              <a:t>ities</a:t>
            </a:r>
          </a:p>
        </p:txBody>
      </p:sp>
      <p:sp>
        <p:nvSpPr>
          <p:cNvPr id="2" name="Title 1"/>
          <p:cNvSpPr>
            <a:spLocks noGrp="1"/>
          </p:cNvSpPr>
          <p:nvPr>
            <p:ph type="title"/>
          </p:nvPr>
        </p:nvSpPr>
        <p:spPr>
          <a:xfrm>
            <a:off x="301752" y="228600"/>
            <a:ext cx="8534400" cy="758952"/>
          </a:xfrm>
        </p:spPr>
        <p:txBody>
          <a:bodyPr/>
          <a:lstStyle>
            <a:lvl1pPr>
              <a:defRPr>
                <a:solidFill>
                  <a:srgbClr val="00467A"/>
                </a:solidFill>
              </a:defRPr>
            </a:lvl1pPr>
          </a:lstStyle>
          <a:p>
            <a:r>
              <a:rPr lang="en-US" dirty="0" smtClean="0"/>
              <a:t>Click to edit Master title style</a:t>
            </a: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04427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5"/>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endParaRPr>
          </a:p>
        </p:txBody>
      </p:sp>
      <p:sp>
        <p:nvSpPr>
          <p:cNvPr id="8" name="Rectangle 7"/>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9" name="Picture 7" descr="4x3_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11150" y="990600"/>
            <a:ext cx="8528050" cy="914400"/>
          </a:xfrm>
          <a:prstGeom prst="rect">
            <a:avLst/>
          </a:prstGeom>
          <a:solidFill>
            <a:srgbClr val="00467A"/>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4800" y="10668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800600" y="10668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4800" y="1981200"/>
            <a:ext cx="4041648" cy="38184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Content Placeholder 25"/>
          <p:cNvSpPr>
            <a:spLocks noGrp="1"/>
          </p:cNvSpPr>
          <p:nvPr>
            <p:ph sz="quarter" idx="4"/>
          </p:nvPr>
        </p:nvSpPr>
        <p:spPr>
          <a:xfrm>
            <a:off x="4800600" y="1981200"/>
            <a:ext cx="4038600" cy="38221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Title 22"/>
          <p:cNvSpPr>
            <a:spLocks noGrp="1"/>
          </p:cNvSpPr>
          <p:nvPr>
            <p:ph type="title"/>
          </p:nvPr>
        </p:nvSpPr>
        <p:spPr/>
        <p:txBody>
          <a:bodyPr rtlCol="0"/>
          <a:lstStyle>
            <a:lvl1pPr>
              <a:defRPr>
                <a:solidFill>
                  <a:srgbClr val="00467A"/>
                </a:solidFill>
              </a:defRPr>
            </a:lvl1pPr>
          </a:lstStyle>
          <a:p>
            <a:r>
              <a:rPr lang="en-US" dirty="0" smtClean="0"/>
              <a:t>Click to edit Master title style</a:t>
            </a:r>
            <a:endParaRPr lang="en-US" dirty="0"/>
          </a:p>
        </p:txBody>
      </p:sp>
      <p:sp>
        <p:nvSpPr>
          <p:cNvPr id="11" name="Date Placeholder 13"/>
          <p:cNvSpPr>
            <a:spLocks noGrp="1"/>
          </p:cNvSpPr>
          <p:nvPr>
            <p:ph type="dt" sz="half" idx="10"/>
          </p:nvPr>
        </p:nvSpPr>
        <p:spPr>
          <a:xfrm>
            <a:off x="5257800" y="6096000"/>
            <a:ext cx="3886200" cy="674688"/>
          </a:xfrm>
        </p:spPr>
        <p:txBody>
          <a:bodyPr/>
          <a:lstStyle>
            <a:lvl1pPr algn="r" eaLnBrk="1" fontAlgn="auto" latinLnBrk="0" hangingPunct="1">
              <a:spcBef>
                <a:spcPts val="0"/>
              </a:spcBef>
              <a:spcAft>
                <a:spcPts val="0"/>
              </a:spcAft>
              <a:defRPr kumimoji="0" sz="2000">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Tree>
    <p:extLst>
      <p:ext uri="{BB962C8B-B14F-4D97-AF65-F5344CB8AC3E}">
        <p14:creationId xmlns:p14="http://schemas.microsoft.com/office/powerpoint/2010/main" val="15236545"/>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3" name="Rectangle 2"/>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4" name="Rectangle 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endParaRPr>
          </a:p>
        </p:txBody>
      </p:sp>
      <p:sp>
        <p:nvSpPr>
          <p:cNvPr id="6"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endParaRPr>
          </a:p>
        </p:txBody>
      </p:sp>
    </p:spTree>
    <p:extLst>
      <p:ext uri="{BB962C8B-B14F-4D97-AF65-F5344CB8AC3E}">
        <p14:creationId xmlns:p14="http://schemas.microsoft.com/office/powerpoint/2010/main" val="6333183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00467A"/>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00467A"/>
                </a:solidFil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7108676"/>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5"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609600"/>
            <a:ext cx="2743200" cy="5486400"/>
          </a:xfrm>
          <a:prstGeom prst="rect">
            <a:avLst/>
          </a:prstGeom>
          <a:solidFill>
            <a:srgbClr val="FFC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3000375" y="5029200"/>
            <a:ext cx="5867400" cy="9144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solidFill>
                  <a:srgbClr val="333399"/>
                </a:solidFill>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029200"/>
          </a:xfrm>
        </p:spPr>
        <p:txBody>
          <a:bodyPr/>
          <a:lstStyle>
            <a:lvl1pPr marL="0" indent="0">
              <a:spcAft>
                <a:spcPts val="1000"/>
              </a:spcAft>
              <a:buFontTx/>
              <a:buNone/>
              <a:defRPr sz="1600">
                <a:solidFill>
                  <a:srgbClr val="00467A"/>
                </a:solidFill>
              </a:defRPr>
            </a:lvl1pPr>
            <a:lvl2pPr>
              <a:defRPr sz="1200"/>
            </a:lvl2pPr>
            <a:lvl3pPr>
              <a:defRPr sz="1000"/>
            </a:lvl3pPr>
            <a:lvl4pPr>
              <a:defRPr sz="900"/>
            </a:lvl4pPr>
            <a:lvl5pPr>
              <a:defRPr sz="900"/>
            </a:lvl5pPr>
          </a:lstStyle>
          <a:p>
            <a:pPr lvl="0"/>
            <a:r>
              <a:rPr lang="en-US" dirty="0" smtClean="0"/>
              <a:t>Click to edit Master text styles</a:t>
            </a:r>
          </a:p>
        </p:txBody>
      </p:sp>
    </p:spTree>
    <p:extLst>
      <p:ext uri="{BB962C8B-B14F-4D97-AF65-F5344CB8AC3E}">
        <p14:creationId xmlns:p14="http://schemas.microsoft.com/office/powerpoint/2010/main" val="2717055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40000"/>
                    <a:lumOff val="60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accent1">
                    <a:lumMod val="50000"/>
                  </a:schemeClr>
                </a:solidFill>
              </a:defRPr>
            </a:lvl1pPr>
          </a:lstStyle>
          <a:p>
            <a:pPr>
              <a:defRPr/>
            </a:pPr>
            <a:fld id="{EE2595B6-4493-4411-AF62-60B955255E9E}" type="datetimeFigureOut">
              <a:rPr lang="en-US">
                <a:solidFill>
                  <a:srgbClr val="4F81BD">
                    <a:lumMod val="50000"/>
                  </a:srgbClr>
                </a:solidFill>
              </a:rPr>
              <a:pPr>
                <a:defRPr/>
              </a:pPr>
              <a:t>11/30/2016</a:t>
            </a:fld>
            <a:endParaRPr lang="en-US" dirty="0">
              <a:solidFill>
                <a:srgbClr val="4F81BD">
                  <a:lumMod val="50000"/>
                </a:srgbClr>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baseline="0">
                <a:solidFill>
                  <a:schemeClr val="accent1">
                    <a:lumMod val="50000"/>
                  </a:schemeClr>
                </a:solidFill>
              </a:defRPr>
            </a:lvl1pPr>
          </a:lstStyle>
          <a:p>
            <a:pPr eaLnBrk="0" fontAlgn="base" hangingPunct="0">
              <a:spcBef>
                <a:spcPct val="0"/>
              </a:spcBef>
              <a:spcAft>
                <a:spcPct val="0"/>
              </a:spcAft>
              <a:defRPr/>
            </a:pPr>
            <a:endParaRPr lang="en-US">
              <a:solidFill>
                <a:srgbClr val="4F81BD">
                  <a:lumMod val="50000"/>
                </a:srgbClr>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254061"/>
                </a:solidFill>
              </a:defRPr>
            </a:lvl1pPr>
          </a:lstStyle>
          <a:p>
            <a:pPr eaLnBrk="0" fontAlgn="base" hangingPunct="0">
              <a:spcBef>
                <a:spcPct val="0"/>
              </a:spcBef>
              <a:spcAft>
                <a:spcPct val="0"/>
              </a:spcAft>
              <a:defRPr/>
            </a:pPr>
            <a:fld id="{677FFDE0-6054-4EB7-8E32-7FC02F648E4B}"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28134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853102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40000"/>
                    <a:lumOff val="6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baseline="0">
                <a:solidFill>
                  <a:schemeClr val="bg1"/>
                </a:solidFill>
              </a:defRPr>
            </a:lvl1pPr>
          </a:lstStyle>
          <a:p>
            <a:pPr>
              <a:defRPr/>
            </a:pPr>
            <a:fld id="{B74F722F-F31F-4AEB-82A6-3DA5306C7735}" type="datetimeFigureOut">
              <a:rPr lang="en-US">
                <a:solidFill>
                  <a:prstClr val="white"/>
                </a:solidFill>
              </a:rPr>
              <a:pPr>
                <a:defRPr/>
              </a:pPr>
              <a:t>11/30/2016</a:t>
            </a:fld>
            <a:endParaRPr lang="en-US" dirty="0">
              <a:solidFill>
                <a:prstClr val="white"/>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baseline="0">
                <a:solidFill>
                  <a:schemeClr val="bg1"/>
                </a:solidFill>
              </a:defRPr>
            </a:lvl1pPr>
          </a:lstStyle>
          <a:p>
            <a:pPr eaLnBrk="0" fontAlgn="base" hangingPunct="0">
              <a:spcBef>
                <a:spcPct val="0"/>
              </a:spcBef>
              <a:spcAft>
                <a:spcPct val="0"/>
              </a:spcAft>
              <a:defRPr/>
            </a:pPr>
            <a:endParaRPr lang="en-US">
              <a:solidFill>
                <a:prstClr val="white"/>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baseline="0">
                <a:solidFill>
                  <a:schemeClr val="bg1"/>
                </a:solidFill>
              </a:defRPr>
            </a:lvl1pPr>
          </a:lstStyle>
          <a:p>
            <a:pPr eaLnBrk="0" fontAlgn="base" hangingPunct="0">
              <a:spcBef>
                <a:spcPct val="0"/>
              </a:spcBef>
              <a:spcAft>
                <a:spcPct val="0"/>
              </a:spcAft>
              <a:defRPr/>
            </a:pPr>
            <a:fld id="{2B4140CC-49B1-4474-BF71-880E7150EAD5}" type="slidenum">
              <a:rPr lang="en-US">
                <a:solidFill>
                  <a:prstClr val="white"/>
                </a:solidFill>
              </a:rPr>
              <a:pPr eaLnBrk="0" fontAlgn="base" hangingPunct="0">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17721429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2"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056482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a:t>
            </a:r>
            <a:r>
              <a:rPr lang="en-US" altLang="en-US" sz="2000" dirty="0" smtClean="0">
                <a:solidFill>
                  <a:srgbClr val="333399"/>
                </a:solidFill>
                <a:latin typeface="Arial Narrow" pitchFamily="34" charset="0"/>
              </a:rPr>
              <a:t>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8187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srgbClr val="333399"/>
                </a:solidFill>
                <a:latin typeface="Arial Narrow" pitchFamily="34" charset="0"/>
              </a:rPr>
              <a:t>West Virginia University</a:t>
            </a:r>
          </a:p>
          <a:p>
            <a:pPr algn="r" fontAlgn="base">
              <a:spcBef>
                <a:spcPct val="0"/>
              </a:spcBef>
              <a:spcAft>
                <a:spcPct val="0"/>
              </a:spcAft>
              <a:defRPr/>
            </a:pPr>
            <a:r>
              <a:rPr lang="en-US" altLang="en-US" sz="2000" b="1" dirty="0" smtClean="0">
                <a:solidFill>
                  <a:srgbClr val="333399"/>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563076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5" name="Rectangle 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fontAlgn="base">
              <a:spcBef>
                <a:spcPct val="0"/>
              </a:spcBef>
              <a:spcAft>
                <a:spcPct val="0"/>
              </a:spcAft>
              <a:defRPr/>
            </a:pPr>
            <a:endParaRPr lang="en-US" altLang="en-US" smtClean="0">
              <a:solidFill>
                <a:prstClr val="black"/>
              </a:solidFill>
            </a:endParaRPr>
          </a:p>
        </p:txBody>
      </p:sp>
      <p:pic>
        <p:nvPicPr>
          <p:cNvPr id="7" name="Picture 8" descr="4x3_1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70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3"/>
          <p:cNvSpPr txBox="1">
            <a:spLocks/>
          </p:cNvSpPr>
          <p:nvPr userDrawn="1"/>
        </p:nvSpPr>
        <p:spPr bwMode="auto">
          <a:xfrm>
            <a:off x="5257800" y="6026150"/>
            <a:ext cx="3886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defRPr/>
            </a:pPr>
            <a:r>
              <a:rPr lang="en-US" altLang="en-US" sz="2000" b="1" dirty="0" smtClean="0">
                <a:solidFill>
                  <a:prstClr val="white"/>
                </a:solidFill>
                <a:latin typeface="Arial Narrow" pitchFamily="34" charset="0"/>
              </a:rPr>
              <a:t>West Virginia University</a:t>
            </a:r>
          </a:p>
          <a:p>
            <a:pPr algn="r" fontAlgn="base">
              <a:spcBef>
                <a:spcPct val="0"/>
              </a:spcBef>
              <a:spcAft>
                <a:spcPct val="0"/>
              </a:spcAft>
              <a:defRPr/>
            </a:pPr>
            <a:r>
              <a:rPr lang="en-US" altLang="en-US" sz="2000" b="1" dirty="0" smtClean="0">
                <a:solidFill>
                  <a:prstClr val="white"/>
                </a:solidFill>
                <a:latin typeface="Arial Narrow" pitchFamily="34" charset="0"/>
              </a:rPr>
              <a:t>Center for Excellence in Disabilities</a:t>
            </a:r>
          </a:p>
        </p:txBody>
      </p:sp>
      <p:sp>
        <p:nvSpPr>
          <p:cNvPr id="2" name="Title 1"/>
          <p:cNvSpPr>
            <a:spLocks noGrp="1"/>
          </p:cNvSpPr>
          <p:nvPr>
            <p:ph type="title"/>
          </p:nvPr>
        </p:nvSpPr>
        <p:spPr>
          <a:xfrm>
            <a:off x="685800" y="152400"/>
            <a:ext cx="7772400" cy="838200"/>
          </a:xfrm>
        </p:spPr>
        <p:txBody>
          <a:bodyPr/>
          <a:lstStyle>
            <a:lvl1pPr algn="ctr">
              <a:buNone/>
              <a:defRPr sz="4200" b="0" cap="none" baseline="0">
                <a:solidFill>
                  <a:srgbClr val="00467A"/>
                </a:solidFill>
              </a:defRPr>
            </a:lvl1pPr>
          </a:lstStyle>
          <a:p>
            <a:r>
              <a:rPr lang="en-US" dirty="0" smtClean="0"/>
              <a:t>Click to edit Master title style</a:t>
            </a:r>
            <a:endParaRPr lang="en-US" dirty="0"/>
          </a:p>
        </p:txBody>
      </p:sp>
      <p:sp>
        <p:nvSpPr>
          <p:cNvPr id="11" name="Content Placeholder 7"/>
          <p:cNvSpPr>
            <a:spLocks noGrp="1"/>
          </p:cNvSpPr>
          <p:nvPr>
            <p:ph sz="quarter" idx="1"/>
          </p:nvPr>
        </p:nvSpPr>
        <p:spPr>
          <a:xfrm>
            <a:off x="333487" y="1295400"/>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41591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4x3_4.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13"/>
          <p:cNvSpPr>
            <a:spLocks noGrp="1"/>
          </p:cNvSpPr>
          <p:nvPr>
            <p:ph type="dt" sz="half" idx="2"/>
          </p:nvPr>
        </p:nvSpPr>
        <p:spPr>
          <a:xfrm>
            <a:off x="5334000" y="6096000"/>
            <a:ext cx="3810000" cy="674688"/>
          </a:xfrm>
          <a:prstGeom prst="rect">
            <a:avLst/>
          </a:prstGeom>
        </p:spPr>
        <p:txBody>
          <a:bodyPr vert="horz"/>
          <a:lstStyle>
            <a:lvl1pPr algn="r" eaLnBrk="1" fontAlgn="auto" latinLnBrk="0" hangingPunct="1">
              <a:spcBef>
                <a:spcPts val="0"/>
              </a:spcBef>
              <a:spcAft>
                <a:spcPts val="0"/>
              </a:spcAft>
              <a:defRPr kumimoji="0" sz="2000" b="1">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190120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bg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bg1"/>
          </a:solidFill>
          <a:latin typeface="+mn-lt"/>
          <a:ea typeface="+mn-ea"/>
          <a:cs typeface="+mn-cs"/>
        </a:defRPr>
      </a:lvl2pPr>
      <a:lvl3pPr marL="822325" indent="-228600" algn="l" rtl="0" eaLnBrk="0" fontAlgn="base" hangingPunct="0">
        <a:spcBef>
          <a:spcPct val="20000"/>
        </a:spcBef>
        <a:spcAft>
          <a:spcPct val="0"/>
        </a:spcAft>
        <a:buClr>
          <a:srgbClr val="FEB80A"/>
        </a:buClr>
        <a:buSzPct val="75000"/>
        <a:buFont typeface="Wingdings 2" pitchFamily="18" charset="2"/>
        <a:buChar char=""/>
        <a:defRPr sz="2000" kern="1200">
          <a:solidFill>
            <a:schemeClr val="bg1"/>
          </a:solidFill>
          <a:latin typeface="+mn-lt"/>
          <a:ea typeface="+mn-ea"/>
          <a:cs typeface="+mn-cs"/>
        </a:defRPr>
      </a:lvl3pPr>
      <a:lvl4pPr marL="1096963" indent="-228600" algn="l" rtl="0" eaLnBrk="0" fontAlgn="base" hangingPunct="0">
        <a:spcBef>
          <a:spcPct val="20000"/>
        </a:spcBef>
        <a:spcAft>
          <a:spcPct val="0"/>
        </a:spcAft>
        <a:buClr>
          <a:srgbClr val="00ADDC"/>
        </a:buClr>
        <a:buSzPct val="70000"/>
        <a:buFont typeface="Wingdings" pitchFamily="2" charset="2"/>
        <a:buChar char=""/>
        <a:defRPr sz="2000" kern="1200">
          <a:solidFill>
            <a:schemeClr val="bg1"/>
          </a:solidFill>
          <a:latin typeface="+mn-lt"/>
          <a:ea typeface="+mn-ea"/>
          <a:cs typeface="+mn-cs"/>
        </a:defRPr>
      </a:lvl4pPr>
      <a:lvl5pPr marL="1371600" indent="-228600" algn="l" rtl="0" eaLnBrk="0" fontAlgn="base" hangingPunct="0">
        <a:spcBef>
          <a:spcPct val="20000"/>
        </a:spcBef>
        <a:spcAft>
          <a:spcPct val="0"/>
        </a:spcAft>
        <a:buClr>
          <a:srgbClr val="738AC8"/>
        </a:buClr>
        <a:buChar char="•"/>
        <a:defRPr kern="1200">
          <a:solidFill>
            <a:schemeClr val="bg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4x3_4.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13"/>
          <p:cNvSpPr>
            <a:spLocks noGrp="1"/>
          </p:cNvSpPr>
          <p:nvPr>
            <p:ph type="dt" sz="half" idx="2"/>
          </p:nvPr>
        </p:nvSpPr>
        <p:spPr>
          <a:xfrm>
            <a:off x="5334000" y="6096000"/>
            <a:ext cx="3810000" cy="674688"/>
          </a:xfrm>
          <a:prstGeom prst="rect">
            <a:avLst/>
          </a:prstGeom>
        </p:spPr>
        <p:txBody>
          <a:bodyPr vert="horz"/>
          <a:lstStyle>
            <a:lvl1pPr algn="r" eaLnBrk="1" fontAlgn="auto" latinLnBrk="0" hangingPunct="1">
              <a:spcBef>
                <a:spcPts val="0"/>
              </a:spcBef>
              <a:spcAft>
                <a:spcPts val="0"/>
              </a:spcAft>
              <a:defRPr kumimoji="0" sz="2000" b="1">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24269356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bg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bg1"/>
          </a:solidFill>
          <a:latin typeface="+mn-lt"/>
          <a:ea typeface="+mn-ea"/>
          <a:cs typeface="+mn-cs"/>
        </a:defRPr>
      </a:lvl2pPr>
      <a:lvl3pPr marL="822325" indent="-228600" algn="l" rtl="0" eaLnBrk="0" fontAlgn="base" hangingPunct="0">
        <a:spcBef>
          <a:spcPct val="20000"/>
        </a:spcBef>
        <a:spcAft>
          <a:spcPct val="0"/>
        </a:spcAft>
        <a:buClr>
          <a:srgbClr val="FEB80A"/>
        </a:buClr>
        <a:buSzPct val="75000"/>
        <a:buFont typeface="Wingdings 2" pitchFamily="18" charset="2"/>
        <a:buChar char=""/>
        <a:defRPr sz="2000" kern="1200">
          <a:solidFill>
            <a:schemeClr val="bg1"/>
          </a:solidFill>
          <a:latin typeface="+mn-lt"/>
          <a:ea typeface="+mn-ea"/>
          <a:cs typeface="+mn-cs"/>
        </a:defRPr>
      </a:lvl3pPr>
      <a:lvl4pPr marL="1096963" indent="-228600" algn="l" rtl="0" eaLnBrk="0" fontAlgn="base" hangingPunct="0">
        <a:spcBef>
          <a:spcPct val="20000"/>
        </a:spcBef>
        <a:spcAft>
          <a:spcPct val="0"/>
        </a:spcAft>
        <a:buClr>
          <a:srgbClr val="00ADDC"/>
        </a:buClr>
        <a:buSzPct val="70000"/>
        <a:buFont typeface="Wingdings" pitchFamily="2" charset="2"/>
        <a:buChar char=""/>
        <a:defRPr sz="2000" kern="1200">
          <a:solidFill>
            <a:schemeClr val="bg1"/>
          </a:solidFill>
          <a:latin typeface="+mn-lt"/>
          <a:ea typeface="+mn-ea"/>
          <a:cs typeface="+mn-cs"/>
        </a:defRPr>
      </a:lvl4pPr>
      <a:lvl5pPr marL="1371600" indent="-228600" algn="l" rtl="0" eaLnBrk="0" fontAlgn="base" hangingPunct="0">
        <a:spcBef>
          <a:spcPct val="20000"/>
        </a:spcBef>
        <a:spcAft>
          <a:spcPct val="0"/>
        </a:spcAft>
        <a:buClr>
          <a:srgbClr val="738AC8"/>
        </a:buClr>
        <a:buChar char="•"/>
        <a:defRPr kern="1200">
          <a:solidFill>
            <a:schemeClr val="bg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descr="4x3_4.JP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13"/>
          <p:cNvSpPr>
            <a:spLocks noGrp="1"/>
          </p:cNvSpPr>
          <p:nvPr>
            <p:ph type="dt" sz="half" idx="2"/>
          </p:nvPr>
        </p:nvSpPr>
        <p:spPr>
          <a:xfrm>
            <a:off x="5334000" y="6096000"/>
            <a:ext cx="3810000" cy="674688"/>
          </a:xfrm>
          <a:prstGeom prst="rect">
            <a:avLst/>
          </a:prstGeom>
        </p:spPr>
        <p:txBody>
          <a:bodyPr vert="horz"/>
          <a:lstStyle>
            <a:lvl1pPr algn="r" eaLnBrk="1" fontAlgn="auto" latinLnBrk="0" hangingPunct="1">
              <a:spcBef>
                <a:spcPts val="0"/>
              </a:spcBef>
              <a:spcAft>
                <a:spcPts val="0"/>
              </a:spcAft>
              <a:defRPr kumimoji="0" sz="2000" b="1">
                <a:solidFill>
                  <a:schemeClr val="bg2">
                    <a:lumMod val="25000"/>
                  </a:schemeClr>
                </a:solidFill>
                <a:latin typeface="Arial Narrow" pitchFamily="34" charset="0"/>
              </a:defRPr>
            </a:lvl1pPr>
          </a:lstStyle>
          <a:p>
            <a:pPr>
              <a:defRPr/>
            </a:pPr>
            <a:r>
              <a:rPr lang="en-US">
                <a:solidFill>
                  <a:srgbClr val="EEECE1">
                    <a:lumMod val="25000"/>
                  </a:srgbClr>
                </a:solidFill>
              </a:rPr>
              <a:t>West Virginia University</a:t>
            </a:r>
          </a:p>
          <a:p>
            <a:pPr>
              <a:defRPr/>
            </a:pPr>
            <a:r>
              <a:rPr lang="en-US">
                <a:solidFill>
                  <a:srgbClr val="EEECE1">
                    <a:lumMod val="25000"/>
                  </a:srgbClr>
                </a:solidFill>
              </a:rPr>
              <a:t>Center for Excellence in Disabilities</a:t>
            </a:r>
          </a:p>
        </p:txBody>
      </p:sp>
      <p:sp>
        <p:nvSpPr>
          <p:cNvPr id="102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45920790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iming>
    <p:tnLst>
      <p:par>
        <p:cTn id="1" dur="indefinite" restart="never" nodeType="tmRoot"/>
      </p:par>
    </p:tnLst>
  </p:timing>
  <p:txStyles>
    <p:title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bg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bg1"/>
          </a:solidFill>
          <a:latin typeface="+mn-lt"/>
          <a:ea typeface="+mn-ea"/>
          <a:cs typeface="+mn-cs"/>
        </a:defRPr>
      </a:lvl2pPr>
      <a:lvl3pPr marL="822325" indent="-228600" algn="l" rtl="0" eaLnBrk="0" fontAlgn="base" hangingPunct="0">
        <a:spcBef>
          <a:spcPct val="20000"/>
        </a:spcBef>
        <a:spcAft>
          <a:spcPct val="0"/>
        </a:spcAft>
        <a:buClr>
          <a:srgbClr val="FEB80A"/>
        </a:buClr>
        <a:buSzPct val="75000"/>
        <a:buFont typeface="Wingdings 2" pitchFamily="18" charset="2"/>
        <a:buChar char=""/>
        <a:defRPr sz="2000" kern="1200">
          <a:solidFill>
            <a:schemeClr val="bg1"/>
          </a:solidFill>
          <a:latin typeface="+mn-lt"/>
          <a:ea typeface="+mn-ea"/>
          <a:cs typeface="+mn-cs"/>
        </a:defRPr>
      </a:lvl3pPr>
      <a:lvl4pPr marL="1096963" indent="-228600" algn="l" rtl="0" eaLnBrk="0" fontAlgn="base" hangingPunct="0">
        <a:spcBef>
          <a:spcPct val="20000"/>
        </a:spcBef>
        <a:spcAft>
          <a:spcPct val="0"/>
        </a:spcAft>
        <a:buClr>
          <a:srgbClr val="00ADDC"/>
        </a:buClr>
        <a:buSzPct val="70000"/>
        <a:buFont typeface="Wingdings" pitchFamily="2" charset="2"/>
        <a:buChar char=""/>
        <a:defRPr sz="2000" kern="1200">
          <a:solidFill>
            <a:schemeClr val="bg1"/>
          </a:solidFill>
          <a:latin typeface="+mn-lt"/>
          <a:ea typeface="+mn-ea"/>
          <a:cs typeface="+mn-cs"/>
        </a:defRPr>
      </a:lvl4pPr>
      <a:lvl5pPr marL="1371600" indent="-228600" algn="l" rtl="0" eaLnBrk="0" fontAlgn="base" hangingPunct="0">
        <a:spcBef>
          <a:spcPct val="20000"/>
        </a:spcBef>
        <a:spcAft>
          <a:spcPct val="0"/>
        </a:spcAft>
        <a:buClr>
          <a:srgbClr val="738AC8"/>
        </a:buClr>
        <a:buChar char="•"/>
        <a:defRPr kern="1200">
          <a:solidFill>
            <a:schemeClr val="bg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0.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0.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0.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youtube.com/watch?feature=player_embedded&amp;v=0s5iqRpWH9c" TargetMode="External"/><Relationship Id="rId1" Type="http://schemas.openxmlformats.org/officeDocument/2006/relationships/slideLayout" Target="../slideLayouts/slideLayout30.xml"/><Relationship Id="rId5" Type="http://schemas.openxmlformats.org/officeDocument/2006/relationships/image" Target="../media/image40.jpeg"/><Relationship Id="rId4" Type="http://schemas.openxmlformats.org/officeDocument/2006/relationships/hyperlink" Target="http://www.youtube.com/watch?v=c1cs6bPp4B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0.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581400"/>
            <a:ext cx="6400800" cy="1060450"/>
          </a:xfrm>
        </p:spPr>
        <p:txBody>
          <a:bodyPr>
            <a:noAutofit/>
          </a:bodyPr>
          <a:lstStyle/>
          <a:p>
            <a:pPr eaLnBrk="1" fontAlgn="auto" hangingPunct="1">
              <a:spcAft>
                <a:spcPts val="0"/>
              </a:spcAft>
              <a:buFont typeface="Wingdings 2"/>
              <a:buNone/>
              <a:defRPr/>
            </a:pPr>
            <a:r>
              <a:rPr lang="en-US" sz="3600" b="0" dirty="0" smtClean="0">
                <a:solidFill>
                  <a:srgbClr val="00467A"/>
                </a:solidFill>
                <a:latin typeface="Arial" panose="020B0604020202020204" pitchFamily="34" charset="0"/>
                <a:cs typeface="Arial" panose="020B0604020202020204" pitchFamily="34" charset="0"/>
              </a:rPr>
              <a:t>December 6, 2016</a:t>
            </a:r>
            <a:endParaRPr lang="en-US" sz="3600" b="0" dirty="0">
              <a:solidFill>
                <a:srgbClr val="00467A"/>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62000" y="1219200"/>
            <a:ext cx="7772400" cy="1752600"/>
          </a:xfrm>
        </p:spPr>
        <p:txBody>
          <a:bodyPr>
            <a:noAutofit/>
          </a:bodyPr>
          <a:lstStyle/>
          <a:p>
            <a:pPr eaLnBrk="1" fontAlgn="auto" hangingPunct="1">
              <a:spcAft>
                <a:spcPts val="0"/>
              </a:spcAft>
              <a:defRPr/>
            </a:pPr>
            <a:r>
              <a:rPr lang="en-US" sz="5000" dirty="0">
                <a:latin typeface="Arial" panose="020B0604020202020204" pitchFamily="34" charset="0"/>
                <a:cs typeface="Arial" panose="020B0604020202020204" pitchFamily="34" charset="0"/>
              </a:rPr>
              <a:t>Making Smoother Transitions to Higher Education </a:t>
            </a:r>
            <a:endParaRPr lang="en-US" sz="5000" dirty="0">
              <a:solidFill>
                <a:srgbClr val="00467A"/>
              </a:solidFill>
              <a:latin typeface="Arial" panose="020B0604020202020204" pitchFamily="34" charset="0"/>
              <a:cs typeface="Arial" panose="020B0604020202020204" pitchFamily="34" charset="0"/>
            </a:endParaRPr>
          </a:p>
        </p:txBody>
      </p:sp>
      <p:pic>
        <p:nvPicPr>
          <p:cNvPr id="19460" name="Picture 4"/>
          <p:cNvPicPr>
            <a:picLocks noChangeAspect="1"/>
          </p:cNvPicPr>
          <p:nvPr/>
        </p:nvPicPr>
        <p:blipFill>
          <a:blip r:embed="rId3">
            <a:extLst>
              <a:ext uri="{28A0092B-C50C-407E-A947-70E740481C1C}">
                <a14:useLocalDpi xmlns:a14="http://schemas.microsoft.com/office/drawing/2010/main" val="0"/>
              </a:ext>
            </a:extLst>
          </a:blip>
          <a:srcRect l="17117"/>
          <a:stretch>
            <a:fillRect/>
          </a:stretch>
        </p:blipFill>
        <p:spPr bwMode="auto">
          <a:xfrm>
            <a:off x="228600" y="4949825"/>
            <a:ext cx="37417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053013" y="5068669"/>
            <a:ext cx="3886200" cy="646331"/>
          </a:xfrm>
          <a:prstGeom prst="rect">
            <a:avLst/>
          </a:prstGeom>
          <a:noFill/>
        </p:spPr>
        <p:txBody>
          <a:bodyPr>
            <a:spAutoFit/>
          </a:bodyPr>
          <a:lstStyle/>
          <a:p>
            <a:pPr algn="r" eaLnBrk="0" fontAlgn="base" hangingPunct="0">
              <a:spcBef>
                <a:spcPct val="0"/>
              </a:spcBef>
              <a:spcAft>
                <a:spcPct val="0"/>
              </a:spcAft>
              <a:defRPr/>
            </a:pPr>
            <a:r>
              <a:rPr lang="en-US" sz="3600" dirty="0">
                <a:solidFill>
                  <a:srgbClr val="1F497D">
                    <a:lumMod val="75000"/>
                  </a:srgbClr>
                </a:solidFill>
                <a:latin typeface="Arial" panose="020B0604020202020204" pitchFamily="34" charset="0"/>
                <a:cs typeface="Arial" panose="020B0604020202020204" pitchFamily="34" charset="0"/>
              </a:rPr>
              <a:t>Brittany Valdez</a:t>
            </a:r>
          </a:p>
        </p:txBody>
      </p:sp>
    </p:spTree>
    <p:extLst>
      <p:ext uri="{BB962C8B-B14F-4D97-AF65-F5344CB8AC3E}">
        <p14:creationId xmlns:p14="http://schemas.microsoft.com/office/powerpoint/2010/main" val="2835819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381000" y="914400"/>
            <a:ext cx="8305800" cy="4953000"/>
          </a:xfrm>
        </p:spPr>
        <p:txBody>
          <a:bodyPr>
            <a:normAutofit/>
          </a:bodyPr>
          <a:lstStyle/>
          <a:p>
            <a:r>
              <a:rPr lang="en-US" sz="3600" dirty="0" smtClean="0">
                <a:latin typeface="Arial" panose="020B0604020202020204" pitchFamily="34" charset="0"/>
                <a:cs typeface="Arial" panose="020B0604020202020204" pitchFamily="34" charset="0"/>
              </a:rPr>
              <a:t>Examples: </a:t>
            </a:r>
          </a:p>
          <a:p>
            <a:pPr lvl="1"/>
            <a:r>
              <a:rPr lang="en-US" sz="3600" dirty="0" smtClean="0">
                <a:latin typeface="Arial" panose="020B0604020202020204" pitchFamily="34" charset="0"/>
                <a:cs typeface="Arial" panose="020B0604020202020204" pitchFamily="34" charset="0"/>
              </a:rPr>
              <a:t>Interpreters </a:t>
            </a:r>
            <a:r>
              <a:rPr lang="en-US" sz="3600" dirty="0">
                <a:latin typeface="Arial" panose="020B0604020202020204" pitchFamily="34" charset="0"/>
                <a:cs typeface="Arial" panose="020B0604020202020204" pitchFamily="34" charset="0"/>
              </a:rPr>
              <a:t>for students with hearing impairments</a:t>
            </a:r>
          </a:p>
          <a:p>
            <a:pPr lvl="1"/>
            <a:r>
              <a:rPr lang="en-US" sz="3600" dirty="0">
                <a:latin typeface="Arial" panose="020B0604020202020204" pitchFamily="34" charset="0"/>
                <a:cs typeface="Arial" panose="020B0604020202020204" pitchFamily="34" charset="0"/>
              </a:rPr>
              <a:t>Use of electronic note takers and tape recorders</a:t>
            </a:r>
          </a:p>
          <a:p>
            <a:pPr lvl="1"/>
            <a:r>
              <a:rPr lang="en-US" sz="3600" dirty="0">
                <a:latin typeface="Arial" panose="020B0604020202020204" pitchFamily="34" charset="0"/>
                <a:cs typeface="Arial" panose="020B0604020202020204" pitchFamily="34" charset="0"/>
              </a:rPr>
              <a:t>Alternative formats (large print, Braille, electronic) for students with visual impairments</a:t>
            </a:r>
          </a:p>
          <a:p>
            <a:endParaRPr lang="en-US"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381000"/>
            <a:ext cx="8229600" cy="1143000"/>
          </a:xfrm>
        </p:spPr>
        <p:txBody>
          <a:bodyPr/>
          <a:lstStyle/>
          <a:p>
            <a:r>
              <a:rPr lang="en-US" sz="4400" dirty="0" smtClean="0">
                <a:solidFill>
                  <a:schemeClr val="bg1"/>
                </a:solidFill>
                <a:latin typeface="Arial" panose="020B0604020202020204" pitchFamily="34" charset="0"/>
                <a:cs typeface="Arial" panose="020B0604020202020204" pitchFamily="34" charset="0"/>
              </a:rPr>
              <a:t>Auxiliary Aids and Services</a:t>
            </a:r>
            <a:endParaRPr lang="en-US" sz="44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1143000" y="6172200"/>
            <a:ext cx="7848600" cy="477054"/>
          </a:xfrm>
          <a:prstGeom prst="rect">
            <a:avLst/>
          </a:prstGeom>
          <a:noFill/>
        </p:spPr>
        <p:txBody>
          <a:bodyPr wrap="square" rtlCol="0">
            <a:spAutoFit/>
          </a:bodyPr>
          <a:lstStyle/>
          <a:p>
            <a:r>
              <a:rPr lang="en-US" sz="2500" i="1" dirty="0">
                <a:latin typeface="Arial" panose="020B0604020202020204" pitchFamily="34" charset="0"/>
                <a:cs typeface="Arial" panose="020B0604020202020204" pitchFamily="34" charset="0"/>
              </a:rPr>
              <a:t>(Sources: Disability Rights California; Pacer Center)</a:t>
            </a:r>
          </a:p>
        </p:txBody>
      </p:sp>
    </p:spTree>
    <p:extLst>
      <p:ext uri="{BB962C8B-B14F-4D97-AF65-F5344CB8AC3E}">
        <p14:creationId xmlns:p14="http://schemas.microsoft.com/office/powerpoint/2010/main" val="24162172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457200" y="2057400"/>
            <a:ext cx="8229600" cy="4525963"/>
          </a:xfrm>
        </p:spPr>
        <p:txBody>
          <a:bodyPr>
            <a:normAutofit/>
          </a:bodyPr>
          <a:lstStyle/>
          <a:p>
            <a:pPr marL="0" indent="0" algn="ctr">
              <a:buNone/>
            </a:pPr>
            <a:r>
              <a:rPr lang="en-US" sz="3600" dirty="0">
                <a:latin typeface="Arial" panose="020B0604020202020204" pitchFamily="34" charset="0"/>
                <a:cs typeface="Arial" panose="020B0604020202020204" pitchFamily="34" charset="0"/>
              </a:rPr>
              <a:t>Assistive Technology can be any device or service used to perform tasks that would otherwise be difficult or impossible to do. </a:t>
            </a:r>
          </a:p>
          <a:p>
            <a:endParaRPr lang="en-US"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381000"/>
            <a:ext cx="8229600" cy="1143000"/>
          </a:xfrm>
        </p:spPr>
        <p:txBody>
          <a:bodyPr/>
          <a:lstStyle/>
          <a:p>
            <a:r>
              <a:rPr lang="en-US" sz="4400" dirty="0" smtClean="0">
                <a:solidFill>
                  <a:schemeClr val="bg1"/>
                </a:solidFill>
                <a:latin typeface="Arial" panose="020B0604020202020204" pitchFamily="34" charset="0"/>
                <a:cs typeface="Arial" panose="020B0604020202020204" pitchFamily="34" charset="0"/>
              </a:rPr>
              <a:t>Assistive Technology</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5080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digitalvoicerecorder.info/sites/default/files/main_image/sony-px720.jpg?1265330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66" y="1737171"/>
            <a:ext cx="1190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4713347"/>
            <a:ext cx="35814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Sony ICD PX720</a:t>
            </a:r>
          </a:p>
        </p:txBody>
      </p:sp>
      <p:pic>
        <p:nvPicPr>
          <p:cNvPr id="50178" name="Picture 2" descr="Best Voice Recorder SK-858 8GB USB Digital Spy Voice Portable Dictaphone Recorder (Silver / Bl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688" y="2459169"/>
            <a:ext cx="2886985" cy="21669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57407" y="4570274"/>
            <a:ext cx="3581399" cy="1754326"/>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Digital Spy Voice Portable Recorder</a:t>
            </a:r>
            <a:endParaRPr lang="en-US" sz="3600" dirty="0">
              <a:latin typeface="Arial" panose="020B0604020202020204" pitchFamily="34" charset="0"/>
              <a:cs typeface="Arial" panose="020B0604020202020204" pitchFamily="34" charset="0"/>
            </a:endParaRPr>
          </a:p>
        </p:txBody>
      </p:sp>
      <p:pic>
        <p:nvPicPr>
          <p:cNvPr id="501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895350"/>
            <a:ext cx="298132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81262" y="3970109"/>
            <a:ext cx="3810000"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WR-18 High </a:t>
            </a:r>
            <a:r>
              <a:rPr lang="en-US" sz="3600" dirty="0" smtClean="0">
                <a:latin typeface="Arial" panose="020B0604020202020204" pitchFamily="34" charset="0"/>
                <a:cs typeface="Arial" panose="020B0604020202020204" pitchFamily="34" charset="0"/>
              </a:rPr>
              <a:t>Fidelity</a:t>
            </a:r>
            <a:endParaRPr lang="en-US" sz="3600" dirty="0">
              <a:latin typeface="Arial" panose="020B0604020202020204" pitchFamily="34" charset="0"/>
              <a:cs typeface="Arial" panose="020B0604020202020204" pitchFamily="34" charset="0"/>
            </a:endParaRPr>
          </a:p>
        </p:txBody>
      </p:sp>
      <p:sp>
        <p:nvSpPr>
          <p:cNvPr id="10"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
        <p:nvSpPr>
          <p:cNvPr id="11" name="Title 1"/>
          <p:cNvSpPr txBox="1">
            <a:spLocks/>
          </p:cNvSpPr>
          <p:nvPr/>
        </p:nvSpPr>
        <p:spPr>
          <a:xfrm>
            <a:off x="533400" y="76200"/>
            <a:ext cx="8229600" cy="1143000"/>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sz="4400" dirty="0" smtClean="0">
                <a:solidFill>
                  <a:schemeClr val="tx1"/>
                </a:solidFill>
                <a:latin typeface="Arial" panose="020B0604020202020204" pitchFamily="34" charset="0"/>
                <a:cs typeface="Arial" panose="020B0604020202020204" pitchFamily="34" charset="0"/>
              </a:rPr>
              <a:t>Recording Devices</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224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o N2 smart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06" y="2935069"/>
            <a:ext cx="4663721" cy="25513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5715000"/>
            <a:ext cx="4648200"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Neo </a:t>
            </a:r>
            <a:r>
              <a:rPr lang="en-US" sz="3600" dirty="0" err="1">
                <a:latin typeface="Arial" panose="020B0604020202020204" pitchFamily="34" charset="0"/>
                <a:cs typeface="Arial" panose="020B0604020202020204" pitchFamily="34" charset="0"/>
              </a:rPr>
              <a:t>S</a:t>
            </a:r>
            <a:r>
              <a:rPr lang="en-US" sz="3600" dirty="0" err="1" smtClean="0">
                <a:latin typeface="Arial" panose="020B0604020202020204" pitchFamily="34" charset="0"/>
                <a:cs typeface="Arial" panose="020B0604020202020204" pitchFamily="34" charset="0"/>
              </a:rPr>
              <a:t>martpen</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N2</a:t>
            </a:r>
          </a:p>
        </p:txBody>
      </p:sp>
      <p:pic>
        <p:nvPicPr>
          <p:cNvPr id="6" name="Picture 4" descr="Image result for livescri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218" y="533400"/>
            <a:ext cx="3937635" cy="297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67400" y="3333571"/>
            <a:ext cx="2895600" cy="1754326"/>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Livescribe</a:t>
            </a:r>
            <a:r>
              <a:rPr lang="en-US" sz="3600" dirty="0" smtClean="0">
                <a:latin typeface="Arial" panose="020B0604020202020204" pitchFamily="34" charset="0"/>
                <a:cs typeface="Arial" panose="020B0604020202020204" pitchFamily="34" charset="0"/>
              </a:rPr>
              <a:t> Echo </a:t>
            </a:r>
            <a:r>
              <a:rPr lang="en-US" sz="3600" dirty="0" err="1" smtClean="0">
                <a:latin typeface="Arial" panose="020B0604020202020204" pitchFamily="34" charset="0"/>
                <a:cs typeface="Arial" panose="020B0604020202020204" pitchFamily="34" charset="0"/>
              </a:rPr>
              <a:t>Smartpen</a:t>
            </a:r>
            <a:endParaRPr lang="en-US" sz="3600" dirty="0">
              <a:latin typeface="Arial" panose="020B0604020202020204" pitchFamily="34" charset="0"/>
              <a:cs typeface="Arial" panose="020B0604020202020204" pitchFamily="34" charset="0"/>
            </a:endParaRPr>
          </a:p>
        </p:txBody>
      </p:sp>
      <p:sp>
        <p:nvSpPr>
          <p:cNvPr id="8" name="Title 1"/>
          <p:cNvSpPr txBox="1">
            <a:spLocks/>
          </p:cNvSpPr>
          <p:nvPr/>
        </p:nvSpPr>
        <p:spPr>
          <a:xfrm>
            <a:off x="533400" y="76200"/>
            <a:ext cx="8229600" cy="1143000"/>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sz="4400" dirty="0" smtClean="0">
                <a:solidFill>
                  <a:schemeClr val="tx1"/>
                </a:solidFill>
                <a:latin typeface="Arial" panose="020B0604020202020204" pitchFamily="34" charset="0"/>
                <a:cs typeface="Arial" panose="020B0604020202020204" pitchFamily="34" charset="0"/>
              </a:rPr>
              <a:t>Note Takers</a:t>
            </a:r>
            <a:endParaRPr lang="en-US" sz="4400" dirty="0">
              <a:solidFill>
                <a:schemeClr val="tx1"/>
              </a:solidFill>
              <a:latin typeface="Arial" panose="020B0604020202020204" pitchFamily="34" charset="0"/>
              <a:cs typeface="Arial" panose="020B0604020202020204" pitchFamily="34" charset="0"/>
            </a:endParaRPr>
          </a:p>
        </p:txBody>
      </p:sp>
      <p:sp>
        <p:nvSpPr>
          <p:cNvPr id="9"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63416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1" y="1990221"/>
            <a:ext cx="4191000" cy="267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txBox="1">
            <a:spLocks/>
          </p:cNvSpPr>
          <p:nvPr/>
        </p:nvSpPr>
        <p:spPr>
          <a:xfrm>
            <a:off x="533400" y="76200"/>
            <a:ext cx="8229600" cy="1143000"/>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sz="4400" dirty="0" smtClean="0">
                <a:solidFill>
                  <a:schemeClr val="tx1"/>
                </a:solidFill>
                <a:latin typeface="Arial" panose="020B0604020202020204" pitchFamily="34" charset="0"/>
                <a:cs typeface="Arial" panose="020B0604020202020204" pitchFamily="34" charset="0"/>
              </a:rPr>
              <a:t>Reading Pens</a:t>
            </a:r>
            <a:endParaRPr lang="en-US" sz="4400" dirty="0">
              <a:solidFill>
                <a:schemeClr val="tx1"/>
              </a:solidFill>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pic>
        <p:nvPicPr>
          <p:cNvPr id="1026" name="Picture 2" descr="C-Pen Reader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8736" y="1036222"/>
            <a:ext cx="3624264" cy="3624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4638138"/>
            <a:ext cx="46482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Reading Pen 2</a:t>
            </a:r>
            <a:endParaRPr lang="en-US" sz="3600" dirty="0">
              <a:latin typeface="Arial" panose="020B0604020202020204" pitchFamily="34" charset="0"/>
              <a:cs typeface="Arial" panose="020B0604020202020204" pitchFamily="34" charset="0"/>
            </a:endParaRPr>
          </a:p>
        </p:txBody>
      </p:sp>
      <p:sp>
        <p:nvSpPr>
          <p:cNvPr id="7" name="TextBox 6"/>
          <p:cNvSpPr txBox="1"/>
          <p:nvPr/>
        </p:nvSpPr>
        <p:spPr>
          <a:xfrm>
            <a:off x="6248400" y="4800600"/>
            <a:ext cx="4648200"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C-Pen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947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382" y="3336345"/>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9581" y="2892136"/>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s://adcohearing.com/sites/default/files/styles/large/public/product-images/6760_2.jpg?itok=hNGlyV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 y="502227"/>
            <a:ext cx="3532909" cy="23552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8709" y="2438400"/>
            <a:ext cx="3048000"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Comfort </a:t>
            </a:r>
            <a:r>
              <a:rPr lang="en-US" sz="3600" dirty="0" err="1">
                <a:latin typeface="Arial" panose="020B0604020202020204" pitchFamily="34" charset="0"/>
                <a:cs typeface="Arial" panose="020B0604020202020204" pitchFamily="34" charset="0"/>
              </a:rPr>
              <a:t>Duett</a:t>
            </a:r>
            <a:r>
              <a:rPr lang="en-US" sz="3600" dirty="0">
                <a:latin typeface="Arial" panose="020B0604020202020204" pitchFamily="34" charset="0"/>
                <a:cs typeface="Arial" panose="020B0604020202020204" pitchFamily="34" charset="0"/>
              </a:rPr>
              <a:t> with </a:t>
            </a:r>
            <a:r>
              <a:rPr lang="en-US" sz="3600" dirty="0" err="1">
                <a:latin typeface="Arial" panose="020B0604020202020204" pitchFamily="34" charset="0"/>
                <a:cs typeface="Arial" panose="020B0604020202020204" pitchFamily="34" charset="0"/>
              </a:rPr>
              <a:t>Neckloop</a:t>
            </a:r>
            <a:endParaRPr lang="en-US" sz="3600" dirty="0">
              <a:latin typeface="Arial" panose="020B0604020202020204" pitchFamily="34" charset="0"/>
              <a:cs typeface="Arial" panose="020B0604020202020204" pitchFamily="34" charset="0"/>
            </a:endParaRPr>
          </a:p>
        </p:txBody>
      </p:sp>
      <p:sp>
        <p:nvSpPr>
          <p:cNvPr id="5" name="TextBox 4"/>
          <p:cNvSpPr txBox="1"/>
          <p:nvPr/>
        </p:nvSpPr>
        <p:spPr>
          <a:xfrm>
            <a:off x="484909" y="5352871"/>
            <a:ext cx="4114799" cy="1200329"/>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Williams Sound </a:t>
            </a:r>
            <a:r>
              <a:rPr lang="en-US" sz="3600" dirty="0" err="1">
                <a:latin typeface="Arial" panose="020B0604020202020204" pitchFamily="34" charset="0"/>
                <a:cs typeface="Arial" panose="020B0604020202020204" pitchFamily="34" charset="0"/>
              </a:rPr>
              <a:t>Pocketalker</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2.0</a:t>
            </a:r>
            <a:endParaRPr lang="en-US" sz="3600" dirty="0">
              <a:latin typeface="Arial" panose="020B0604020202020204" pitchFamily="34" charset="0"/>
              <a:cs typeface="Arial" panose="020B0604020202020204" pitchFamily="34" charset="0"/>
            </a:endParaRPr>
          </a:p>
        </p:txBody>
      </p:sp>
      <p:pic>
        <p:nvPicPr>
          <p:cNvPr id="6" name="Picture 4" descr="https://adcohearing.com/sites/default/files/styles/large/public/product-images/6687_3_2.jpg?itok=9TJJ_nA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439" y="762000"/>
            <a:ext cx="3193142" cy="2095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09639" y="2690014"/>
            <a:ext cx="3802742" cy="646331"/>
          </a:xfrm>
          <a:prstGeom prst="rect">
            <a:avLst/>
          </a:prstGeom>
          <a:noFill/>
        </p:spPr>
        <p:txBody>
          <a:bodyPr wrap="square" rtlCol="0">
            <a:spAutoFit/>
          </a:bodyPr>
          <a:lstStyle/>
          <a:p>
            <a:r>
              <a:rPr lang="en-US" sz="3600" dirty="0" err="1">
                <a:latin typeface="Arial" panose="020B0604020202020204" pitchFamily="34" charset="0"/>
                <a:cs typeface="Arial" panose="020B0604020202020204" pitchFamily="34" charset="0"/>
              </a:rPr>
              <a:t>Pocketalker</a:t>
            </a:r>
            <a:r>
              <a:rPr lang="en-US" sz="3600" dirty="0">
                <a:latin typeface="Arial" panose="020B0604020202020204" pitchFamily="34" charset="0"/>
                <a:cs typeface="Arial" panose="020B0604020202020204" pitchFamily="34" charset="0"/>
              </a:rPr>
              <a:t> Ultra</a:t>
            </a:r>
          </a:p>
        </p:txBody>
      </p:sp>
      <p:sp>
        <p:nvSpPr>
          <p:cNvPr id="9" name="TextBox 8"/>
          <p:cNvSpPr txBox="1"/>
          <p:nvPr/>
        </p:nvSpPr>
        <p:spPr>
          <a:xfrm>
            <a:off x="4748810" y="5200471"/>
            <a:ext cx="4724400" cy="1200329"/>
          </a:xfrm>
          <a:prstGeom prst="rect">
            <a:avLst/>
          </a:prstGeom>
          <a:noFill/>
        </p:spPr>
        <p:txBody>
          <a:bodyPr wrap="square" rtlCol="0">
            <a:spAutoFit/>
          </a:bodyPr>
          <a:lstStyle/>
          <a:p>
            <a:pPr algn="ctr"/>
            <a:r>
              <a:rPr lang="en-US" sz="3600" dirty="0" err="1">
                <a:latin typeface="Arial" panose="020B0604020202020204" pitchFamily="34" charset="0"/>
                <a:cs typeface="Arial" panose="020B0604020202020204" pitchFamily="34" charset="0"/>
              </a:rPr>
              <a:t>ActiVocal</a:t>
            </a:r>
            <a:r>
              <a:rPr lang="en-US" sz="3600" dirty="0">
                <a:latin typeface="Arial" panose="020B0604020202020204" pitchFamily="34" charset="0"/>
                <a:cs typeface="Arial" panose="020B0604020202020204" pitchFamily="34" charset="0"/>
              </a:rPr>
              <a:t> Wear Personal Amplifier</a:t>
            </a:r>
          </a:p>
        </p:txBody>
      </p:sp>
      <p:sp>
        <p:nvSpPr>
          <p:cNvPr id="10" name="Title 1"/>
          <p:cNvSpPr txBox="1">
            <a:spLocks/>
          </p:cNvSpPr>
          <p:nvPr/>
        </p:nvSpPr>
        <p:spPr>
          <a:xfrm>
            <a:off x="533400" y="76200"/>
            <a:ext cx="8229600" cy="1143000"/>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sz="4400" dirty="0" smtClean="0">
                <a:solidFill>
                  <a:schemeClr val="tx1"/>
                </a:solidFill>
                <a:latin typeface="Arial" panose="020B0604020202020204" pitchFamily="34" charset="0"/>
                <a:cs typeface="Arial" panose="020B0604020202020204" pitchFamily="34" charset="0"/>
              </a:rPr>
              <a:t>Personal Listening Devices</a:t>
            </a:r>
            <a:endParaRPr lang="en-US" sz="4400" dirty="0">
              <a:solidFill>
                <a:schemeClr val="tx1"/>
              </a:solidFill>
              <a:latin typeface="Arial" panose="020B0604020202020204" pitchFamily="34" charset="0"/>
              <a:cs typeface="Arial" panose="020B0604020202020204" pitchFamily="34" charset="0"/>
            </a:endParaRPr>
          </a:p>
        </p:txBody>
      </p:sp>
      <p:sp>
        <p:nvSpPr>
          <p:cNvPr id="11"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304374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tore.schoolspecialty.com/OA_HTML/xxssi_ibeGetWCCImage.jsp?docName=F1598115&amp;Rendition=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3053608" y="1080718"/>
            <a:ext cx="2918258" cy="211968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arthwriter hand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209" y="274311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wvats.cedwvu.org/newsletters/spring2013/ErgoWriter.jpg"/>
          <p:cNvPicPr>
            <a:picLocks noChangeAspect="1" noChangeArrowheads="1"/>
          </p:cNvPicPr>
          <p:nvPr/>
        </p:nvPicPr>
        <p:blipFill>
          <a:blip r:embed="rId4">
            <a:extLst>
              <a:ext uri="{28A0092B-C50C-407E-A947-70E740481C1C}">
                <a14:useLocalDpi xmlns:a14="http://schemas.microsoft.com/office/drawing/2010/main" val="0"/>
              </a:ext>
            </a:extLst>
          </a:blip>
          <a:srcRect l="2579" t="2649" r="1987" b="1987"/>
          <a:stretch>
            <a:fillRect/>
          </a:stretch>
        </p:blipFill>
        <p:spPr bwMode="auto">
          <a:xfrm>
            <a:off x="6138513" y="263344"/>
            <a:ext cx="2658296" cy="199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bwMode="auto">
          <a:xfrm>
            <a:off x="5486400" y="2281148"/>
            <a:ext cx="406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defRPr>
                <a:solidFill>
                  <a:schemeClr val="tx1"/>
                </a:solidFill>
                <a:latin typeface="Georgia" pitchFamily="18" charset="0"/>
              </a:defRPr>
            </a:lvl1pPr>
            <a:lvl2pPr marL="742950" indent="-285750" defTabSz="912813">
              <a:defRPr>
                <a:solidFill>
                  <a:schemeClr val="tx1"/>
                </a:solidFill>
                <a:latin typeface="Georgia" pitchFamily="18" charset="0"/>
              </a:defRPr>
            </a:lvl2pPr>
            <a:lvl3pPr marL="1143000" indent="-228600" defTabSz="912813">
              <a:defRPr>
                <a:solidFill>
                  <a:schemeClr val="tx1"/>
                </a:solidFill>
                <a:latin typeface="Georgia" pitchFamily="18" charset="0"/>
              </a:defRPr>
            </a:lvl3pPr>
            <a:lvl4pPr marL="1600200" indent="-228600" defTabSz="912813">
              <a:defRPr>
                <a:solidFill>
                  <a:schemeClr val="tx1"/>
                </a:solidFill>
                <a:latin typeface="Georgia" pitchFamily="18" charset="0"/>
              </a:defRPr>
            </a:lvl4pPr>
            <a:lvl5pPr marL="2057400" indent="-228600" defTabSz="912813">
              <a:defRPr>
                <a:solidFill>
                  <a:schemeClr val="tx1"/>
                </a:solidFill>
                <a:latin typeface="Georgia" pitchFamily="18" charset="0"/>
              </a:defRPr>
            </a:lvl5pPr>
            <a:lvl6pPr marL="2514600" indent="-228600" defTabSz="912813" eaLnBrk="0" fontAlgn="base" hangingPunct="0">
              <a:spcBef>
                <a:spcPct val="0"/>
              </a:spcBef>
              <a:spcAft>
                <a:spcPct val="0"/>
              </a:spcAft>
              <a:defRPr>
                <a:solidFill>
                  <a:schemeClr val="tx1"/>
                </a:solidFill>
                <a:latin typeface="Georgia" pitchFamily="18" charset="0"/>
              </a:defRPr>
            </a:lvl6pPr>
            <a:lvl7pPr marL="2971800" indent="-228600" defTabSz="912813" eaLnBrk="0" fontAlgn="base" hangingPunct="0">
              <a:spcBef>
                <a:spcPct val="0"/>
              </a:spcBef>
              <a:spcAft>
                <a:spcPct val="0"/>
              </a:spcAft>
              <a:defRPr>
                <a:solidFill>
                  <a:schemeClr val="tx1"/>
                </a:solidFill>
                <a:latin typeface="Georgia" pitchFamily="18" charset="0"/>
              </a:defRPr>
            </a:lvl7pPr>
            <a:lvl8pPr marL="3429000" indent="-228600" defTabSz="912813" eaLnBrk="0" fontAlgn="base" hangingPunct="0">
              <a:spcBef>
                <a:spcPct val="0"/>
              </a:spcBef>
              <a:spcAft>
                <a:spcPct val="0"/>
              </a:spcAft>
              <a:defRPr>
                <a:solidFill>
                  <a:schemeClr val="tx1"/>
                </a:solidFill>
                <a:latin typeface="Georgia" pitchFamily="18" charset="0"/>
              </a:defRPr>
            </a:lvl8pPr>
            <a:lvl9pPr marL="3886200" indent="-228600" defTabSz="912813" eaLnBrk="0" fontAlgn="base" hangingPunct="0">
              <a:spcBef>
                <a:spcPct val="0"/>
              </a:spcBef>
              <a:spcAft>
                <a:spcPct val="0"/>
              </a:spcAft>
              <a:defRPr>
                <a:solidFill>
                  <a:schemeClr val="tx1"/>
                </a:solidFill>
                <a:latin typeface="Georgia" pitchFamily="18" charset="0"/>
              </a:defRPr>
            </a:lvl9pPr>
          </a:lstStyle>
          <a:p>
            <a:pPr algn="ctr" eaLnBrk="1" hangingPunct="1">
              <a:lnSpc>
                <a:spcPct val="90000"/>
              </a:lnSpc>
            </a:pPr>
            <a:r>
              <a:rPr lang="en-US" altLang="en-US" sz="3600" dirty="0" err="1">
                <a:latin typeface="Arial" panose="020B0604020202020204" pitchFamily="34" charset="0"/>
                <a:cs typeface="Arial" panose="020B0604020202020204" pitchFamily="34" charset="0"/>
              </a:rPr>
              <a:t>ErgoWriter</a:t>
            </a:r>
            <a:endParaRPr lang="en-US" altLang="en-US" sz="3600" dirty="0">
              <a:latin typeface="Arial" pitchFamily="34" charset="0"/>
              <a:cs typeface="Arial" pitchFamily="34" charset="0"/>
            </a:endParaRPr>
          </a:p>
        </p:txBody>
      </p:sp>
      <p:sp>
        <p:nvSpPr>
          <p:cNvPr id="5" name="TextBox 4"/>
          <p:cNvSpPr txBox="1"/>
          <p:nvPr/>
        </p:nvSpPr>
        <p:spPr>
          <a:xfrm>
            <a:off x="2819400" y="3030302"/>
            <a:ext cx="3370746"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Pencil Grips</a:t>
            </a:r>
            <a:endParaRPr lang="en-US" sz="3600" dirty="0">
              <a:latin typeface="Arial" panose="020B0604020202020204" pitchFamily="34" charset="0"/>
              <a:cs typeface="Arial" panose="020B0604020202020204" pitchFamily="34" charset="0"/>
            </a:endParaRPr>
          </a:p>
        </p:txBody>
      </p:sp>
      <p:pic>
        <p:nvPicPr>
          <p:cNvPr id="6" name="Picture 2" descr="Ring-Pen Writing Instrument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28" y="1447800"/>
            <a:ext cx="2847080" cy="28470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343400"/>
            <a:ext cx="3146469" cy="1754326"/>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Ring-Pen Writing Instrument </a:t>
            </a:r>
          </a:p>
        </p:txBody>
      </p:sp>
      <p:sp>
        <p:nvSpPr>
          <p:cNvPr id="10" name="TextBox 9"/>
          <p:cNvSpPr txBox="1"/>
          <p:nvPr/>
        </p:nvSpPr>
        <p:spPr>
          <a:xfrm>
            <a:off x="5715000" y="5206364"/>
            <a:ext cx="3291114" cy="1200329"/>
          </a:xfrm>
          <a:prstGeom prst="rect">
            <a:avLst/>
          </a:prstGeom>
          <a:noFill/>
        </p:spPr>
        <p:txBody>
          <a:bodyPr wrap="square" rtlCol="0">
            <a:spAutoFit/>
          </a:bodyPr>
          <a:lstStyle/>
          <a:p>
            <a:pPr algn="ctr"/>
            <a:r>
              <a:rPr lang="en-US" sz="3600" dirty="0" err="1" smtClean="0">
                <a:latin typeface="Arial" panose="020B0604020202020204" pitchFamily="34" charset="0"/>
                <a:cs typeface="Arial" panose="020B0604020202020204" pitchFamily="34" charset="0"/>
              </a:rPr>
              <a:t>Arthwriter</a:t>
            </a:r>
            <a:r>
              <a:rPr lang="en-US" sz="3600" dirty="0" smtClean="0">
                <a:latin typeface="Arial" panose="020B0604020202020204" pitchFamily="34" charset="0"/>
                <a:cs typeface="Arial" panose="020B0604020202020204" pitchFamily="34" charset="0"/>
              </a:rPr>
              <a:t> Hand Aid</a:t>
            </a:r>
            <a:r>
              <a:rPr lang="en-US" sz="3600" dirty="0">
                <a:latin typeface="Arial" panose="020B0604020202020204" pitchFamily="34" charset="0"/>
                <a:cs typeface="Arial" panose="020B0604020202020204" pitchFamily="34" charset="0"/>
              </a:rPr>
              <a:t> </a:t>
            </a:r>
          </a:p>
        </p:txBody>
      </p:sp>
      <p:sp>
        <p:nvSpPr>
          <p:cNvPr id="13" name="Title 1"/>
          <p:cNvSpPr txBox="1">
            <a:spLocks/>
          </p:cNvSpPr>
          <p:nvPr/>
        </p:nvSpPr>
        <p:spPr>
          <a:xfrm>
            <a:off x="381000" y="76200"/>
            <a:ext cx="8229600" cy="1143000"/>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sz="4400" dirty="0" smtClean="0">
                <a:solidFill>
                  <a:schemeClr val="tx1"/>
                </a:solidFill>
                <a:latin typeface="Arial" panose="020B0604020202020204" pitchFamily="34" charset="0"/>
                <a:cs typeface="Arial" panose="020B0604020202020204" pitchFamily="34" charset="0"/>
              </a:rPr>
              <a:t>Writing Aids</a:t>
            </a:r>
            <a:endParaRPr lang="en-US" sz="4400" dirty="0">
              <a:solidFill>
                <a:schemeClr val="tx1"/>
              </a:solidFill>
              <a:latin typeface="Arial" panose="020B0604020202020204" pitchFamily="34" charset="0"/>
              <a:cs typeface="Arial" panose="020B0604020202020204" pitchFamily="34" charset="0"/>
            </a:endParaRPr>
          </a:p>
        </p:txBody>
      </p:sp>
      <p:sp>
        <p:nvSpPr>
          <p:cNvPr id="14" name="TextBox 1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184726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
        <p:nvSpPr>
          <p:cNvPr id="6" name="TextBox 5"/>
          <p:cNvSpPr txBox="1"/>
          <p:nvPr/>
        </p:nvSpPr>
        <p:spPr>
          <a:xfrm>
            <a:off x="1981200" y="76200"/>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Alternative Keyboards</a:t>
            </a:r>
            <a:endParaRPr lang="en-US" sz="4400" dirty="0">
              <a:latin typeface="Arial" panose="020B0604020202020204" pitchFamily="34" charset="0"/>
              <a:cs typeface="Arial" panose="020B0604020202020204"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817" y="1143000"/>
            <a:ext cx="434975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p:nvSpPr>
        <p:spPr bwMode="auto">
          <a:xfrm>
            <a:off x="309562" y="2848500"/>
            <a:ext cx="42624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Keys-U-See Keyboard</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676" y="3267075"/>
            <a:ext cx="41402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a:spLocks noChangeArrowheads="1"/>
          </p:cNvSpPr>
          <p:nvPr/>
        </p:nvSpPr>
        <p:spPr bwMode="auto">
          <a:xfrm>
            <a:off x="4751047" y="4876800"/>
            <a:ext cx="4297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Big Keys ABC Keyboard</a:t>
            </a:r>
            <a:endParaRPr lang="en-US" altLang="en-US" sz="3600" dirty="0" smtClean="0">
              <a:solidFill>
                <a:srgbClr val="00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48825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6200"/>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Alternative Keyboards</a:t>
            </a:r>
            <a:endParaRPr lang="en-US" sz="4400" dirty="0">
              <a:latin typeface="Arial" panose="020B0604020202020204" pitchFamily="34" charset="0"/>
              <a:cs typeface="Arial" panose="020B0604020202020204" pitchFamily="34" charset="0"/>
            </a:endParaRPr>
          </a:p>
        </p:txBody>
      </p:sp>
      <p:pic>
        <p:nvPicPr>
          <p:cNvPr id="3" name="Picture 17" descr="https://www.made2aid.co.uk/images/PCD%20Maltron/mou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778553" cy="2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89770" y="4038601"/>
            <a:ext cx="4873625"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MALTRON Head/Mouth</a:t>
            </a:r>
          </a:p>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Stick Keyboard</a:t>
            </a:r>
          </a:p>
          <a:p>
            <a:pPr>
              <a:spcBef>
                <a:spcPct val="0"/>
              </a:spcBef>
              <a:buClrTx/>
              <a:buSzTx/>
              <a:buFontTx/>
              <a:buNone/>
              <a:defRPr/>
            </a:pPr>
            <a:endParaRPr lang="en-US" altLang="en-US" sz="1500" dirty="0" smtClean="0">
              <a:solidFill>
                <a:srgbClr val="000099"/>
              </a:solidFill>
              <a:latin typeface="Arial" charset="0"/>
            </a:endParaRPr>
          </a:p>
        </p:txBody>
      </p:sp>
      <p:pic>
        <p:nvPicPr>
          <p:cNvPr id="5" name="Picture 4" descr="http://www.maltron.com/media/com_hikashop/upload/rh-single-blk-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17073"/>
            <a:ext cx="3276600" cy="254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4630882" y="4114800"/>
            <a:ext cx="457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US" altLang="en-US" sz="3600" dirty="0">
                <a:latin typeface="Arial" panose="020B0604020202020204" pitchFamily="34" charset="0"/>
                <a:cs typeface="Arial" panose="020B0604020202020204" pitchFamily="34" charset="0"/>
              </a:rPr>
              <a:t>MALTRON One Handed Keyboard </a:t>
            </a:r>
          </a:p>
        </p:txBody>
      </p:sp>
      <p:sp>
        <p:nvSpPr>
          <p:cNvPr id="7" name="TextBox 6"/>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116454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76200"/>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Alternative Mice</a:t>
            </a:r>
            <a:endParaRPr lang="en-US" sz="4400" dirty="0">
              <a:latin typeface="Arial" panose="020B0604020202020204" pitchFamily="34" charset="0"/>
              <a:cs typeface="Arial" panose="020B0604020202020204" pitchFamily="34" charset="0"/>
            </a:endParaRPr>
          </a:p>
        </p:txBody>
      </p:sp>
      <p:pic>
        <p:nvPicPr>
          <p:cNvPr id="3" name="Picture 4" descr="ChesterMouse™ One-Button computer mouse."/>
          <p:cNvPicPr>
            <a:picLocks noChangeAspect="1" noChangeArrowheads="1"/>
          </p:cNvPicPr>
          <p:nvPr/>
        </p:nvPicPr>
        <p:blipFill>
          <a:blip r:embed="rId2">
            <a:extLst>
              <a:ext uri="{28A0092B-C50C-407E-A947-70E740481C1C}">
                <a14:useLocalDpi xmlns:a14="http://schemas.microsoft.com/office/drawing/2010/main" val="0"/>
              </a:ext>
            </a:extLst>
          </a:blip>
          <a:srcRect t="8051" b="9149"/>
          <a:stretch>
            <a:fillRect/>
          </a:stretch>
        </p:blipFill>
        <p:spPr bwMode="auto">
          <a:xfrm>
            <a:off x="730178" y="644236"/>
            <a:ext cx="21002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12"/>
          <p:cNvSpPr txBox="1">
            <a:spLocks/>
          </p:cNvSpPr>
          <p:nvPr/>
        </p:nvSpPr>
        <p:spPr bwMode="auto">
          <a:xfrm>
            <a:off x="94384" y="2188120"/>
            <a:ext cx="3371850" cy="149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547688" indent="-2730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822325"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096963"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1371600" indent="-228600">
              <a:spcBef>
                <a:spcPct val="20000"/>
              </a:spcBef>
              <a:buClr>
                <a:srgbClr val="738AC8"/>
              </a:buClr>
              <a:buChar char="•"/>
              <a:defRPr>
                <a:solidFill>
                  <a:schemeClr val="bg1"/>
                </a:solidFill>
                <a:latin typeface="Georgia" pitchFamily="18" charset="0"/>
              </a:defRPr>
            </a:lvl5pPr>
            <a:lvl6pPr marL="18288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2860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27432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2004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buFont typeface="Wingdings 2" pitchFamily="18" charset="2"/>
              <a:buNone/>
            </a:pPr>
            <a:r>
              <a:rPr lang="en-US" altLang="en-US" sz="3600" dirty="0">
                <a:solidFill>
                  <a:schemeClr val="tx1"/>
                </a:solidFill>
                <a:latin typeface="Arial" panose="020B0604020202020204" pitchFamily="34" charset="0"/>
                <a:cs typeface="Arial" panose="020B0604020202020204" pitchFamily="34" charset="0"/>
              </a:rPr>
              <a:t>Chester </a:t>
            </a:r>
            <a:r>
              <a:rPr lang="en-US" altLang="en-US" sz="3600" dirty="0" smtClean="0">
                <a:solidFill>
                  <a:schemeClr val="tx1"/>
                </a:solidFill>
                <a:latin typeface="Arial" panose="020B0604020202020204" pitchFamily="34" charset="0"/>
                <a:cs typeface="Arial" panose="020B0604020202020204" pitchFamily="34" charset="0"/>
              </a:rPr>
              <a:t>One</a:t>
            </a:r>
          </a:p>
          <a:p>
            <a:pPr algn="ctr">
              <a:buFont typeface="Wingdings 2" pitchFamily="18" charset="2"/>
              <a:buNone/>
            </a:pPr>
            <a:r>
              <a:rPr lang="en-US" altLang="en-US" sz="3600" dirty="0" smtClean="0">
                <a:solidFill>
                  <a:schemeClr val="tx1"/>
                </a:solidFill>
                <a:latin typeface="Arial" panose="020B0604020202020204" pitchFamily="34" charset="0"/>
                <a:cs typeface="Arial" panose="020B0604020202020204" pitchFamily="34" charset="0"/>
              </a:rPr>
              <a:t>Button </a:t>
            </a:r>
            <a:r>
              <a:rPr lang="en-US" altLang="en-US" sz="3600" dirty="0">
                <a:solidFill>
                  <a:schemeClr val="tx1"/>
                </a:solidFill>
                <a:latin typeface="Arial" panose="020B0604020202020204" pitchFamily="34" charset="0"/>
                <a:cs typeface="Arial" panose="020B0604020202020204" pitchFamily="34" charset="0"/>
              </a:rPr>
              <a:t>Mouse</a:t>
            </a:r>
          </a:p>
        </p:txBody>
      </p:sp>
      <p:pic>
        <p:nvPicPr>
          <p:cNvPr id="5" name="Picture 2" descr="http://bilila.com/yahoo_site_admin/assets/images/FM_Pic.194180943_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37671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73062" y="5759143"/>
            <a:ext cx="3698875" cy="6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err="1" smtClean="0">
                <a:solidFill>
                  <a:schemeClr val="tx1"/>
                </a:solidFill>
                <a:latin typeface="Arial" panose="020B0604020202020204" pitchFamily="34" charset="0"/>
                <a:cs typeface="Arial" panose="020B0604020202020204" pitchFamily="34" charset="0"/>
              </a:rPr>
              <a:t>Footime</a:t>
            </a:r>
            <a:r>
              <a:rPr lang="en-US" altLang="en-US" sz="3600" dirty="0" smtClean="0">
                <a:solidFill>
                  <a:schemeClr val="tx1"/>
                </a:solidFill>
                <a:latin typeface="Arial" panose="020B0604020202020204" pitchFamily="34" charset="0"/>
                <a:cs typeface="Arial" panose="020B0604020202020204" pitchFamily="34" charset="0"/>
              </a:rPr>
              <a:t> Mouse</a:t>
            </a:r>
          </a:p>
        </p:txBody>
      </p:sp>
      <p:pic>
        <p:nvPicPr>
          <p:cNvPr id="7" name="Picture 12" descr="http://ecx.images-amazon.com/images/I/71SUe9nkS5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738845"/>
            <a:ext cx="20701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4893541" y="2534227"/>
            <a:ext cx="4267200" cy="117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Logitech Trackball Mouse</a:t>
            </a:r>
          </a:p>
        </p:txBody>
      </p:sp>
      <p:pic>
        <p:nvPicPr>
          <p:cNvPr id="9" name="Picture 2" descr="Black Fingermouse Trackball M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3664373"/>
            <a:ext cx="21717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5105400" y="5323040"/>
            <a:ext cx="4267200" cy="117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7866" tIns="33338" rIns="67866" bIns="33338">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spcBef>
                <a:spcPct val="0"/>
              </a:spcBef>
              <a:buClrTx/>
              <a:buSzTx/>
              <a:buFontTx/>
              <a:buNone/>
              <a:defRPr/>
            </a:pPr>
            <a:r>
              <a:rPr lang="en-US" altLang="en-US" sz="3600" dirty="0" smtClean="0">
                <a:solidFill>
                  <a:schemeClr val="tx1"/>
                </a:solidFill>
                <a:latin typeface="Arial" panose="020B0604020202020204" pitchFamily="34" charset="0"/>
                <a:cs typeface="Arial" panose="020B0604020202020204" pitchFamily="34" charset="0"/>
              </a:rPr>
              <a:t>Finger Trackball Mouse</a:t>
            </a:r>
          </a:p>
        </p:txBody>
      </p:sp>
      <p:sp>
        <p:nvSpPr>
          <p:cNvPr id="11"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3450009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7054579557_d5efe9020b_b.jpg"/>
          <p:cNvPicPr>
            <a:picLocks noGrp="1" noChangeAspect="1"/>
          </p:cNvPicPr>
          <p:nvPr>
            <p:ph type="pic" idx="4294967295"/>
          </p:nvPr>
        </p:nvPicPr>
        <p:blipFill>
          <a:blip r:embed="rId3"/>
          <a:srcRect l="5404" r="5404"/>
          <a:stretch>
            <a:fillRect/>
          </a:stretch>
        </p:blipFill>
        <p:spPr>
          <a:xfrm>
            <a:off x="1624012" y="1676400"/>
            <a:ext cx="5972175" cy="43434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Title 3"/>
          <p:cNvSpPr>
            <a:spLocks noGrp="1"/>
          </p:cNvSpPr>
          <p:nvPr>
            <p:ph type="title" idx="4294967295"/>
          </p:nvPr>
        </p:nvSpPr>
        <p:spPr>
          <a:xfrm>
            <a:off x="152400" y="533400"/>
            <a:ext cx="8839200" cy="1524000"/>
          </a:xfrm>
        </p:spPr>
        <p:txBody>
          <a:bodyPr/>
          <a:lstStyle/>
          <a:p>
            <a:r>
              <a:rPr lang="en-US" altLang="en-US" sz="4400" dirty="0" smtClean="0">
                <a:solidFill>
                  <a:srgbClr val="00467A"/>
                </a:solidFill>
                <a:latin typeface="Arial" panose="020B0604020202020204" pitchFamily="34" charset="0"/>
                <a:cs typeface="Arial" panose="020B0604020202020204" pitchFamily="34" charset="0"/>
              </a:rPr>
              <a:t>A part of West Virginia University</a:t>
            </a:r>
            <a:br>
              <a:rPr lang="en-US" altLang="en-US" sz="4400" dirty="0" smtClean="0">
                <a:solidFill>
                  <a:srgbClr val="00467A"/>
                </a:solidFill>
                <a:latin typeface="Arial" panose="020B0604020202020204" pitchFamily="34" charset="0"/>
                <a:cs typeface="Arial" panose="020B0604020202020204" pitchFamily="34" charset="0"/>
              </a:rPr>
            </a:br>
            <a:r>
              <a:rPr lang="en-US" altLang="en-US" sz="4400" dirty="0" smtClean="0">
                <a:solidFill>
                  <a:srgbClr val="00467A"/>
                </a:solidFill>
                <a:latin typeface="Arial" panose="020B0604020202020204" pitchFamily="34" charset="0"/>
                <a:cs typeface="Arial" panose="020B0604020202020204" pitchFamily="34" charset="0"/>
              </a:rPr>
              <a:t>&amp; WVU Health Sciences Center</a:t>
            </a:r>
            <a:r>
              <a:rPr lang="en-US" altLang="en-US" sz="3200" dirty="0" smtClean="0">
                <a:solidFill>
                  <a:srgbClr val="00467A"/>
                </a:solidFill>
                <a:latin typeface="Arial" panose="020B0604020202020204" pitchFamily="34" charset="0"/>
                <a:cs typeface="Arial" panose="020B0604020202020204" pitchFamily="34" charset="0"/>
              </a:rPr>
              <a:t/>
            </a:r>
            <a:br>
              <a:rPr lang="en-US" altLang="en-US" sz="3200" dirty="0" smtClean="0">
                <a:solidFill>
                  <a:srgbClr val="00467A"/>
                </a:solidFill>
                <a:latin typeface="Arial" panose="020B0604020202020204" pitchFamily="34" charset="0"/>
                <a:cs typeface="Arial" panose="020B0604020202020204" pitchFamily="34" charset="0"/>
              </a:rPr>
            </a:br>
            <a:endParaRPr lang="en-US" altLang="en-US" sz="3200" dirty="0" smtClean="0">
              <a:solidFill>
                <a:srgbClr val="00467A"/>
              </a:solidFill>
              <a:latin typeface="Arial" panose="020B0604020202020204" pitchFamily="34" charset="0"/>
              <a:cs typeface="Arial" panose="020B0604020202020204" pitchFamily="34" charset="0"/>
            </a:endParaRPr>
          </a:p>
        </p:txBody>
      </p:sp>
      <p:sp>
        <p:nvSpPr>
          <p:cNvPr id="20484"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r>
              <a:rPr lang="en-US" altLang="en-US" sz="2000">
                <a:solidFill>
                  <a:srgbClr val="00467A"/>
                </a:solidFill>
                <a:latin typeface="Arial Narrow" pitchFamily="34" charset="0"/>
                <a:cs typeface="Arial" charset="0"/>
              </a:rPr>
              <a:t>Center for Excellence in Disabilities</a:t>
            </a:r>
          </a:p>
        </p:txBody>
      </p:sp>
    </p:spTree>
    <p:extLst>
      <p:ext uri="{BB962C8B-B14F-4D97-AF65-F5344CB8AC3E}">
        <p14:creationId xmlns:p14="http://schemas.microsoft.com/office/powerpoint/2010/main" val="3747051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769441"/>
          </a:xfrm>
          <a:prstGeom prst="rect">
            <a:avLst/>
          </a:prstGeom>
          <a:noFill/>
        </p:spPr>
        <p:txBody>
          <a:bodyPr>
            <a:spAutoFit/>
          </a:bodyPr>
          <a:lstStyle/>
          <a:p>
            <a:pPr algn="ctr">
              <a:defRPr/>
            </a:pPr>
            <a:r>
              <a:rPr lang="en-US" altLang="en-US" sz="4400" dirty="0">
                <a:latin typeface="Arial" panose="020B0604020202020204" pitchFamily="34" charset="0"/>
                <a:ea typeface="+mj-ea"/>
                <a:cs typeface="Arial" panose="020B0604020202020204" pitchFamily="34" charset="0"/>
              </a:rPr>
              <a:t>Head and Eye Tracking Devices</a:t>
            </a:r>
            <a:endParaRPr lang="en-US" sz="4400" dirty="0">
              <a:latin typeface="Arial" panose="020B0604020202020204" pitchFamily="34" charset="0"/>
              <a:cs typeface="Arial" panose="020B0604020202020204" pitchFamily="34" charset="0"/>
            </a:endParaRPr>
          </a:p>
        </p:txBody>
      </p:sp>
      <p:pic>
        <p:nvPicPr>
          <p:cNvPr id="3" name="Picture 4" descr="http://www.aidis.org/images/stories/reviews/SmartNav4/smartnav.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1066800"/>
            <a:ext cx="4165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52400" y="3886200"/>
            <a:ext cx="4572000" cy="175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en-US" altLang="en-US" sz="3600" dirty="0" err="1" smtClean="0">
                <a:latin typeface="Arial" panose="020B0604020202020204" pitchFamily="34" charset="0"/>
                <a:cs typeface="Arial" panose="020B0604020202020204" pitchFamily="34" charset="0"/>
              </a:rPr>
              <a:t>Naturalpoint</a:t>
            </a:r>
            <a:r>
              <a:rPr lang="en-US" altLang="en-US" sz="3600" dirty="0" smtClean="0">
                <a:latin typeface="Arial" panose="020B0604020202020204" pitchFamily="34" charset="0"/>
                <a:cs typeface="Arial" panose="020B0604020202020204" pitchFamily="34" charset="0"/>
              </a:rPr>
              <a:t> </a:t>
            </a:r>
            <a:r>
              <a:rPr lang="en-US" altLang="en-US" sz="3600" dirty="0" err="1" smtClean="0">
                <a:latin typeface="Arial" panose="020B0604020202020204" pitchFamily="34" charset="0"/>
                <a:cs typeface="Arial" panose="020B0604020202020204" pitchFamily="34" charset="0"/>
              </a:rPr>
              <a:t>Smartnav</a:t>
            </a:r>
            <a:r>
              <a:rPr lang="en-US" altLang="en-US" sz="3600" dirty="0" smtClean="0">
                <a:latin typeface="Arial" panose="020B0604020202020204" pitchFamily="34" charset="0"/>
                <a:cs typeface="Arial" panose="020B0604020202020204" pitchFamily="34" charset="0"/>
              </a:rPr>
              <a:t> Head Tracking Mouse</a:t>
            </a:r>
          </a:p>
        </p:txBody>
      </p:sp>
      <p:pic>
        <p:nvPicPr>
          <p:cNvPr id="5" name="Picture 2" descr="Eyegaze_Edge_Modbook_3- Cop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7925" y="1295400"/>
            <a:ext cx="35877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4689764" y="4163199"/>
            <a:ext cx="4419600"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en-US" altLang="en-US" sz="3600" dirty="0" err="1" smtClean="0">
                <a:latin typeface="Arial" panose="020B0604020202020204" pitchFamily="34" charset="0"/>
                <a:cs typeface="Arial" panose="020B0604020202020204" pitchFamily="34" charset="0"/>
              </a:rPr>
              <a:t>Eyegaze</a:t>
            </a:r>
            <a:r>
              <a:rPr lang="en-US" altLang="en-US" sz="3600" dirty="0" smtClean="0">
                <a:latin typeface="Arial" panose="020B0604020202020204" pitchFamily="34" charset="0"/>
                <a:cs typeface="Arial" panose="020B0604020202020204" pitchFamily="34" charset="0"/>
              </a:rPr>
              <a:t> Edge </a:t>
            </a:r>
          </a:p>
          <a:p>
            <a:pPr algn="ctr">
              <a:defRPr/>
            </a:pPr>
            <a:r>
              <a:rPr lang="en-US" altLang="en-US" sz="3600" dirty="0" smtClean="0">
                <a:latin typeface="Arial" panose="020B0604020202020204" pitchFamily="34" charset="0"/>
                <a:cs typeface="Arial" panose="020B0604020202020204" pitchFamily="34" charset="0"/>
              </a:rPr>
              <a:t>Tracking System</a:t>
            </a:r>
          </a:p>
        </p:txBody>
      </p:sp>
      <p:sp>
        <p:nvSpPr>
          <p:cNvPr id="7"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Times New Roman" pitchFamily="18" charset="0"/>
                <a:cs typeface="Times New Roman" pitchFamily="18" charset="0"/>
              </a:rPr>
              <a:t>Center for Excellence in Disabilities</a:t>
            </a:r>
          </a:p>
        </p:txBody>
      </p:sp>
    </p:spTree>
    <p:extLst>
      <p:ext uri="{BB962C8B-B14F-4D97-AF65-F5344CB8AC3E}">
        <p14:creationId xmlns:p14="http://schemas.microsoft.com/office/powerpoint/2010/main" val="411211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9329" y="914400"/>
            <a:ext cx="366523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4"/>
          <p:cNvSpPr>
            <a:spLocks noChangeArrowheads="1"/>
          </p:cNvSpPr>
          <p:nvPr/>
        </p:nvSpPr>
        <p:spPr bwMode="auto">
          <a:xfrm>
            <a:off x="228600" y="738619"/>
            <a:ext cx="4964570" cy="605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1143000"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600200"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2057400" indent="-228600">
              <a:spcBef>
                <a:spcPct val="20000"/>
              </a:spcBef>
              <a:buClr>
                <a:srgbClr val="738AC8"/>
              </a:buClr>
              <a:buChar char="•"/>
              <a:defRPr>
                <a:solidFill>
                  <a:schemeClr val="bg1"/>
                </a:solidFill>
                <a:latin typeface="Georgia" pitchFamily="18" charset="0"/>
              </a:defRPr>
            </a:lvl5pPr>
            <a:lvl6pPr marL="25146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9718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34290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8862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spcBef>
                <a:spcPts val="900"/>
              </a:spcBef>
              <a:spcAft>
                <a:spcPts val="450"/>
              </a:spcAft>
            </a:pPr>
            <a:r>
              <a:rPr lang="en-US" altLang="en-US" sz="3600" dirty="0" smtClean="0">
                <a:solidFill>
                  <a:schemeClr val="tx1"/>
                </a:solidFill>
                <a:latin typeface="Arial" panose="020B0604020202020204" pitchFamily="34" charset="0"/>
                <a:cs typeface="Arial" panose="020B0604020202020204" pitchFamily="34" charset="0"/>
              </a:rPr>
              <a:t>Read </a:t>
            </a:r>
            <a:r>
              <a:rPr lang="en-US" altLang="en-US" sz="3600" dirty="0">
                <a:solidFill>
                  <a:schemeClr val="tx1"/>
                </a:solidFill>
                <a:latin typeface="Arial" panose="020B0604020202020204" pitchFamily="34" charset="0"/>
                <a:cs typeface="Arial" panose="020B0604020202020204" pitchFamily="34" charset="0"/>
              </a:rPr>
              <a:t>back text on the screen </a:t>
            </a:r>
          </a:p>
          <a:p>
            <a:pPr>
              <a:spcBef>
                <a:spcPts val="900"/>
              </a:spcBef>
              <a:spcAft>
                <a:spcPts val="450"/>
              </a:spcAft>
            </a:pPr>
            <a:r>
              <a:rPr lang="en-US" altLang="en-US" sz="3600" dirty="0">
                <a:solidFill>
                  <a:schemeClr val="tx1"/>
                </a:solidFill>
                <a:latin typeface="Arial" panose="020B0604020202020204" pitchFamily="34" charset="0"/>
                <a:cs typeface="Arial" panose="020B0604020202020204" pitchFamily="34" charset="0"/>
              </a:rPr>
              <a:t>Highlight text on the screen as the program “speaks” the information</a:t>
            </a:r>
          </a:p>
          <a:p>
            <a:pPr>
              <a:spcBef>
                <a:spcPts val="900"/>
              </a:spcBef>
              <a:spcAft>
                <a:spcPts val="450"/>
              </a:spcAft>
            </a:pPr>
            <a:r>
              <a:rPr lang="en-US" altLang="en-US" sz="3600" dirty="0" smtClean="0">
                <a:solidFill>
                  <a:schemeClr val="tx1"/>
                </a:solidFill>
                <a:latin typeface="Arial" panose="020B0604020202020204" pitchFamily="34" charset="0"/>
                <a:cs typeface="Arial" panose="020B0604020202020204" pitchFamily="34" charset="0"/>
              </a:rPr>
              <a:t>Allows </a:t>
            </a:r>
            <a:r>
              <a:rPr lang="en-US" altLang="en-US" sz="3600" dirty="0">
                <a:solidFill>
                  <a:schemeClr val="tx1"/>
                </a:solidFill>
                <a:latin typeface="Arial" panose="020B0604020202020204" pitchFamily="34" charset="0"/>
                <a:cs typeface="Arial" panose="020B0604020202020204" pitchFamily="34" charset="0"/>
              </a:rPr>
              <a:t>user to </a:t>
            </a:r>
            <a:r>
              <a:rPr lang="en-US" altLang="en-US" sz="3600" dirty="0" smtClean="0">
                <a:solidFill>
                  <a:schemeClr val="tx1"/>
                </a:solidFill>
                <a:latin typeface="Arial" panose="020B0604020202020204" pitchFamily="34" charset="0"/>
                <a:cs typeface="Arial" panose="020B0604020202020204" pitchFamily="34" charset="0"/>
              </a:rPr>
              <a:t>choose between </a:t>
            </a:r>
            <a:r>
              <a:rPr lang="en-US" altLang="en-US" sz="3600" dirty="0">
                <a:solidFill>
                  <a:schemeClr val="tx1"/>
                </a:solidFill>
                <a:latin typeface="Arial" panose="020B0604020202020204" pitchFamily="34" charset="0"/>
                <a:cs typeface="Arial" panose="020B0604020202020204" pitchFamily="34" charset="0"/>
              </a:rPr>
              <a:t>different voices or accents </a:t>
            </a:r>
          </a:p>
          <a:p>
            <a:pPr>
              <a:spcBef>
                <a:spcPct val="0"/>
              </a:spcBef>
              <a:buClrTx/>
              <a:buSzTx/>
              <a:buFontTx/>
              <a:buNone/>
              <a:defRPr/>
            </a:pPr>
            <a:r>
              <a:rPr lang="en-US" altLang="en-US" sz="3600" dirty="0" smtClean="0">
                <a:solidFill>
                  <a:schemeClr val="tx1"/>
                </a:solidFill>
                <a:latin typeface="+mn-lt"/>
              </a:rPr>
              <a:t> </a:t>
            </a:r>
          </a:p>
        </p:txBody>
      </p:sp>
      <p:pic>
        <p:nvPicPr>
          <p:cNvPr id="6" name="Picture 9" descr="https://www.paubox.com/blog/wp-content/uploads/2015/05/JAWS-for-Windows-login.jpg"/>
          <p:cNvPicPr>
            <a:picLocks noChangeAspect="1" noChangeArrowheads="1"/>
          </p:cNvPicPr>
          <p:nvPr/>
        </p:nvPicPr>
        <p:blipFill>
          <a:blip r:embed="rId3">
            <a:extLst>
              <a:ext uri="{28A0092B-C50C-407E-A947-70E740481C1C}">
                <a14:useLocalDpi xmlns:a14="http://schemas.microsoft.com/office/drawing/2010/main" val="0"/>
              </a:ext>
            </a:extLst>
          </a:blip>
          <a:srcRect t="7747"/>
          <a:stretch>
            <a:fillRect/>
          </a:stretch>
        </p:blipFill>
        <p:spPr bwMode="auto">
          <a:xfrm>
            <a:off x="5193170" y="3608879"/>
            <a:ext cx="3611393" cy="12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kurzweil educational syste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3169" y="5152591"/>
            <a:ext cx="3680667" cy="7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066800" y="76200"/>
            <a:ext cx="7772400" cy="1362075"/>
          </a:xfrm>
          <a:prstGeom prst="rect">
            <a:avLst/>
          </a:prstGeom>
        </p:spPr>
        <p:txBody>
          <a:bodyPr/>
          <a:lstStyle>
            <a:lvl1pPr algn="ctr" rtl="0" eaLnBrk="0" fontAlgn="base" hangingPunct="0">
              <a:spcBef>
                <a:spcPct val="0"/>
              </a:spcBef>
              <a:spcAft>
                <a:spcPct val="0"/>
              </a:spcAft>
              <a:defRPr sz="3300" kern="1200">
                <a:solidFill>
                  <a:srgbClr val="FFCC00"/>
                </a:solidFill>
                <a:latin typeface="+mj-lt"/>
                <a:ea typeface="+mj-ea"/>
                <a:cs typeface="+mj-cs"/>
              </a:defRPr>
            </a:lvl1pPr>
            <a:lvl2pPr algn="ctr" rtl="0" eaLnBrk="0" fontAlgn="base" hangingPunct="0">
              <a:spcBef>
                <a:spcPct val="0"/>
              </a:spcBef>
              <a:spcAft>
                <a:spcPct val="0"/>
              </a:spcAft>
              <a:defRPr sz="3300">
                <a:solidFill>
                  <a:srgbClr val="FFCC00"/>
                </a:solidFill>
                <a:latin typeface="Georgia" pitchFamily="18" charset="0"/>
              </a:defRPr>
            </a:lvl2pPr>
            <a:lvl3pPr algn="ctr" rtl="0" eaLnBrk="0" fontAlgn="base" hangingPunct="0">
              <a:spcBef>
                <a:spcPct val="0"/>
              </a:spcBef>
              <a:spcAft>
                <a:spcPct val="0"/>
              </a:spcAft>
              <a:defRPr sz="3300">
                <a:solidFill>
                  <a:srgbClr val="FFCC00"/>
                </a:solidFill>
                <a:latin typeface="Georgia" pitchFamily="18" charset="0"/>
              </a:defRPr>
            </a:lvl3pPr>
            <a:lvl4pPr algn="ctr" rtl="0" eaLnBrk="0" fontAlgn="base" hangingPunct="0">
              <a:spcBef>
                <a:spcPct val="0"/>
              </a:spcBef>
              <a:spcAft>
                <a:spcPct val="0"/>
              </a:spcAft>
              <a:defRPr sz="3300">
                <a:solidFill>
                  <a:srgbClr val="FFCC00"/>
                </a:solidFill>
                <a:latin typeface="Georgia" pitchFamily="18" charset="0"/>
              </a:defRPr>
            </a:lvl4pPr>
            <a:lvl5pPr algn="ctr" rtl="0" eaLnBrk="0" fontAlgn="base" hangingPunct="0">
              <a:spcBef>
                <a:spcPct val="0"/>
              </a:spcBef>
              <a:spcAft>
                <a:spcPct val="0"/>
              </a:spcAft>
              <a:defRPr sz="3300">
                <a:solidFill>
                  <a:srgbClr val="FFCC00"/>
                </a:solidFill>
                <a:latin typeface="Georgia" pitchFamily="18" charset="0"/>
              </a:defRPr>
            </a:lvl5pPr>
            <a:lvl6pPr marL="457200" algn="ctr" rtl="0" fontAlgn="base">
              <a:spcBef>
                <a:spcPct val="0"/>
              </a:spcBef>
              <a:spcAft>
                <a:spcPct val="0"/>
              </a:spcAft>
              <a:defRPr sz="3300">
                <a:solidFill>
                  <a:srgbClr val="E0A208"/>
                </a:solidFill>
                <a:latin typeface="Georgia" pitchFamily="18" charset="0"/>
              </a:defRPr>
            </a:lvl6pPr>
            <a:lvl7pPr marL="914400" algn="ctr" rtl="0" fontAlgn="base">
              <a:spcBef>
                <a:spcPct val="0"/>
              </a:spcBef>
              <a:spcAft>
                <a:spcPct val="0"/>
              </a:spcAft>
              <a:defRPr sz="3300">
                <a:solidFill>
                  <a:srgbClr val="E0A208"/>
                </a:solidFill>
                <a:latin typeface="Georgia" pitchFamily="18" charset="0"/>
              </a:defRPr>
            </a:lvl7pPr>
            <a:lvl8pPr marL="1371600" algn="ctr" rtl="0" fontAlgn="base">
              <a:spcBef>
                <a:spcPct val="0"/>
              </a:spcBef>
              <a:spcAft>
                <a:spcPct val="0"/>
              </a:spcAft>
              <a:defRPr sz="3300">
                <a:solidFill>
                  <a:srgbClr val="E0A208"/>
                </a:solidFill>
                <a:latin typeface="Georgia" pitchFamily="18" charset="0"/>
              </a:defRPr>
            </a:lvl8pPr>
            <a:lvl9pPr marL="1828800" algn="ctr" rtl="0" fontAlgn="base">
              <a:spcBef>
                <a:spcPct val="0"/>
              </a:spcBef>
              <a:spcAft>
                <a:spcPct val="0"/>
              </a:spcAft>
              <a:defRPr sz="3300">
                <a:solidFill>
                  <a:srgbClr val="E0A208"/>
                </a:solidFill>
                <a:latin typeface="Georgia" pitchFamily="18" charset="0"/>
              </a:defRPr>
            </a:lvl9pPr>
          </a:lstStyle>
          <a:p>
            <a:r>
              <a:rPr lang="en-US" altLang="en-US" sz="4400" dirty="0" smtClean="0">
                <a:solidFill>
                  <a:schemeClr val="tx1"/>
                </a:solidFill>
                <a:latin typeface="Arial" panose="020B0604020202020204" pitchFamily="34" charset="0"/>
                <a:cs typeface="Arial" panose="020B0604020202020204" pitchFamily="34" charset="0"/>
              </a:rPr>
              <a:t>Screen Reading Software</a:t>
            </a:r>
          </a:p>
        </p:txBody>
      </p:sp>
      <p:sp>
        <p:nvSpPr>
          <p:cNvPr id="10"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321688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67691"/>
            <a:ext cx="5370513"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bwMode="auto">
          <a:xfrm>
            <a:off x="914400" y="4687887"/>
            <a:ext cx="8991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bg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bg1"/>
                </a:solidFill>
                <a:latin typeface="Georgia" panose="02040502050405020303" pitchFamily="18" charset="0"/>
              </a:defRPr>
            </a:lvl2pPr>
            <a:lvl3pPr marL="822325" indent="-228600">
              <a:spcBef>
                <a:spcPct val="20000"/>
              </a:spcBef>
              <a:buClr>
                <a:srgbClr val="FEB80A"/>
              </a:buClr>
              <a:buSzPct val="75000"/>
              <a:buFont typeface="Wingdings 2" panose="05020102010507070707" pitchFamily="18" charset="2"/>
              <a:buChar char=""/>
              <a:defRPr sz="2000">
                <a:solidFill>
                  <a:schemeClr val="bg1"/>
                </a:solidFill>
                <a:latin typeface="Georgia" panose="02040502050405020303" pitchFamily="18" charset="0"/>
              </a:defRPr>
            </a:lvl3pPr>
            <a:lvl4pPr marL="1096963" indent="-228600">
              <a:spcBef>
                <a:spcPct val="20000"/>
              </a:spcBef>
              <a:buClr>
                <a:srgbClr val="00ADDC"/>
              </a:buClr>
              <a:buSzPct val="70000"/>
              <a:buFont typeface="Wingdings" panose="05000000000000000000" pitchFamily="2" charset="2"/>
              <a:buChar char=""/>
              <a:defRPr sz="2000">
                <a:solidFill>
                  <a:schemeClr val="bg1"/>
                </a:solidFill>
                <a:latin typeface="Georgia" panose="02040502050405020303" pitchFamily="18" charset="0"/>
              </a:defRPr>
            </a:lvl4pPr>
            <a:lvl5pPr marL="1371600" indent="-228600">
              <a:spcBef>
                <a:spcPct val="20000"/>
              </a:spcBef>
              <a:buClr>
                <a:srgbClr val="738AC8"/>
              </a:buClr>
              <a:buChar char="•"/>
              <a:defRPr>
                <a:solidFill>
                  <a:schemeClr val="bg1"/>
                </a:solidFill>
                <a:latin typeface="Georgia" panose="02040502050405020303" pitchFamily="18" charset="0"/>
              </a:defRPr>
            </a:lvl5pPr>
            <a:lvl6pPr marL="18288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6pPr>
            <a:lvl7pPr marL="22860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7pPr>
            <a:lvl8pPr marL="27432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8pPr>
            <a:lvl9pPr marL="32004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9pPr>
          </a:lstStyle>
          <a:p>
            <a:pPr>
              <a:spcBef>
                <a:spcPts val="900"/>
              </a:spcBef>
              <a:spcAft>
                <a:spcPts val="450"/>
              </a:spcAft>
            </a:pPr>
            <a:r>
              <a:rPr lang="en-US" altLang="en-US" sz="3600" dirty="0">
                <a:solidFill>
                  <a:schemeClr val="tx1"/>
                </a:solidFill>
                <a:latin typeface="Arial" panose="020B0604020202020204" pitchFamily="34" charset="0"/>
                <a:cs typeface="Arial" panose="020B0604020202020204" pitchFamily="34" charset="0"/>
              </a:rPr>
              <a:t>Dragon Naturally Speaking</a:t>
            </a:r>
          </a:p>
          <a:p>
            <a:pPr>
              <a:spcBef>
                <a:spcPts val="900"/>
              </a:spcBef>
              <a:spcAft>
                <a:spcPts val="450"/>
              </a:spcAft>
            </a:pPr>
            <a:r>
              <a:rPr lang="en-US" altLang="en-US" sz="3600" dirty="0">
                <a:solidFill>
                  <a:schemeClr val="tx1"/>
                </a:solidFill>
                <a:latin typeface="Arial" panose="020B0604020202020204" pitchFamily="34" charset="0"/>
                <a:cs typeface="Arial" panose="020B0604020202020204" pitchFamily="34" charset="0"/>
              </a:rPr>
              <a:t>Built-in Voice Recognition Software</a:t>
            </a:r>
          </a:p>
        </p:txBody>
      </p:sp>
      <p:sp>
        <p:nvSpPr>
          <p:cNvPr id="4" name="TextBox 3"/>
          <p:cNvSpPr txBox="1"/>
          <p:nvPr/>
        </p:nvSpPr>
        <p:spPr>
          <a:xfrm>
            <a:off x="609600" y="176213"/>
            <a:ext cx="8153400" cy="769441"/>
          </a:xfrm>
          <a:prstGeom prst="rect">
            <a:avLst/>
          </a:prstGeom>
          <a:noFill/>
        </p:spPr>
        <p:txBody>
          <a:bodyPr>
            <a:spAutoFit/>
          </a:bodyPr>
          <a:lstStyle/>
          <a:p>
            <a:pPr algn="ctr">
              <a:defRPr/>
            </a:pPr>
            <a:r>
              <a:rPr lang="en-US" altLang="en-US" sz="4400" dirty="0" smtClean="0">
                <a:latin typeface="Arial" panose="020B0604020202020204" pitchFamily="34" charset="0"/>
                <a:ea typeface="+mj-ea"/>
                <a:cs typeface="Arial" panose="020B0604020202020204" pitchFamily="34" charset="0"/>
              </a:rPr>
              <a:t>Voice Recognition Software</a:t>
            </a:r>
            <a:endParaRPr lang="en-US" sz="4400" dirty="0">
              <a:latin typeface="Arial" panose="020B0604020202020204" pitchFamily="34" charset="0"/>
              <a:cs typeface="Arial" panose="020B0604020202020204" pitchFamily="34" charset="0"/>
            </a:endParaRPr>
          </a:p>
        </p:txBody>
      </p:sp>
      <p:sp>
        <p:nvSpPr>
          <p:cNvPr id="5"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271947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1.bigcommerce.com/server4300/qz44jr/products/90/images/335/mm_md_m__25001.1374105002.1280.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24872"/>
            <a:ext cx="3182892" cy="456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105546" y="5486400"/>
            <a:ext cx="4191000" cy="914400"/>
          </a:xfrm>
          <a:prstGeom prst="rect">
            <a:avLst/>
          </a:prstGeom>
        </p:spPr>
        <p:txBody>
          <a:bodyPr lIns="0" tIns="0" rIns="0" bIns="0"/>
          <a:lstStyle/>
          <a:p>
            <a:pPr algn="ctr" defTabSz="914363" eaLnBrk="1" fontAlgn="auto" hangingPunct="1">
              <a:lnSpc>
                <a:spcPct val="90000"/>
              </a:lnSpc>
              <a:spcBef>
                <a:spcPts val="0"/>
              </a:spcBef>
              <a:spcAft>
                <a:spcPts val="0"/>
              </a:spcAft>
              <a:defRPr/>
            </a:pP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Bierley</a:t>
            </a:r>
            <a:r>
              <a:rPr lang="en-US" sz="3600" dirty="0">
                <a:latin typeface="Arial" panose="020B0604020202020204" pitchFamily="34" charset="0"/>
                <a:cs typeface="Arial" panose="020B0604020202020204" pitchFamily="34" charset="0"/>
              </a:rPr>
              <a:t> USB </a:t>
            </a:r>
          </a:p>
          <a:p>
            <a:pPr algn="ctr" defTabSz="914363" eaLnBrk="1" fontAlgn="auto" hangingPunct="1">
              <a:lnSpc>
                <a:spcPct val="90000"/>
              </a:lnSpc>
              <a:spcBef>
                <a:spcPts val="0"/>
              </a:spcBef>
              <a:spcAft>
                <a:spcPts val="0"/>
              </a:spcAft>
              <a:defRPr/>
            </a:pPr>
            <a:r>
              <a:rPr lang="en-US" sz="3600" dirty="0">
                <a:latin typeface="Arial" panose="020B0604020202020204" pitchFamily="34" charset="0"/>
                <a:cs typeface="Arial" panose="020B0604020202020204" pitchFamily="34" charset="0"/>
              </a:rPr>
              <a:t>Magnifier</a:t>
            </a:r>
          </a:p>
        </p:txBody>
      </p:sp>
      <p:pic>
        <p:nvPicPr>
          <p:cNvPr id="4" name="Picture 2" descr="http://assets.slate.wvu.edu/resources/211/1210273109.jpg"/>
          <p:cNvPicPr>
            <a:picLocks noChangeAspect="1" noChangeArrowheads="1"/>
          </p:cNvPicPr>
          <p:nvPr/>
        </p:nvPicPr>
        <p:blipFill>
          <a:blip r:embed="rId3">
            <a:extLst>
              <a:ext uri="{28A0092B-C50C-407E-A947-70E740481C1C}">
                <a14:useLocalDpi xmlns:a14="http://schemas.microsoft.com/office/drawing/2010/main" val="0"/>
              </a:ext>
            </a:extLst>
          </a:blip>
          <a:srcRect l="47620"/>
          <a:stretch>
            <a:fillRect/>
          </a:stretch>
        </p:blipFill>
        <p:spPr bwMode="auto">
          <a:xfrm>
            <a:off x="5008418" y="959509"/>
            <a:ext cx="37338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4914901" y="5610225"/>
            <a:ext cx="407669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itchFamily="18" charset="2"/>
              <a:buChar char=""/>
              <a:defRPr sz="2700">
                <a:solidFill>
                  <a:schemeClr val="bg1"/>
                </a:solidFill>
                <a:latin typeface="Georgia" pitchFamily="18" charset="0"/>
              </a:defRPr>
            </a:lvl1pPr>
            <a:lvl2pPr marL="547688" indent="-273050">
              <a:spcBef>
                <a:spcPct val="20000"/>
              </a:spcBef>
              <a:buClr>
                <a:schemeClr val="accent2"/>
              </a:buClr>
              <a:buSzPct val="70000"/>
              <a:buFont typeface="Wingdings" pitchFamily="2" charset="2"/>
              <a:buChar char=""/>
              <a:defRPr sz="2200">
                <a:solidFill>
                  <a:schemeClr val="bg1"/>
                </a:solidFill>
                <a:latin typeface="Georgia" pitchFamily="18" charset="0"/>
              </a:defRPr>
            </a:lvl2pPr>
            <a:lvl3pPr marL="822325" indent="-228600">
              <a:spcBef>
                <a:spcPct val="20000"/>
              </a:spcBef>
              <a:buClr>
                <a:srgbClr val="FEB80A"/>
              </a:buClr>
              <a:buSzPct val="75000"/>
              <a:buFont typeface="Wingdings 2" pitchFamily="18" charset="2"/>
              <a:buChar char=""/>
              <a:defRPr sz="2000">
                <a:solidFill>
                  <a:schemeClr val="bg1"/>
                </a:solidFill>
                <a:latin typeface="Georgia" pitchFamily="18" charset="0"/>
              </a:defRPr>
            </a:lvl3pPr>
            <a:lvl4pPr marL="1096963" indent="-228600">
              <a:spcBef>
                <a:spcPct val="20000"/>
              </a:spcBef>
              <a:buClr>
                <a:srgbClr val="00ADDC"/>
              </a:buClr>
              <a:buSzPct val="70000"/>
              <a:buFont typeface="Wingdings" pitchFamily="2" charset="2"/>
              <a:buChar char=""/>
              <a:defRPr sz="2000">
                <a:solidFill>
                  <a:schemeClr val="bg1"/>
                </a:solidFill>
                <a:latin typeface="Georgia" pitchFamily="18" charset="0"/>
              </a:defRPr>
            </a:lvl4pPr>
            <a:lvl5pPr marL="1371600" indent="-228600">
              <a:spcBef>
                <a:spcPct val="20000"/>
              </a:spcBef>
              <a:buClr>
                <a:srgbClr val="738AC8"/>
              </a:buClr>
              <a:buChar char="•"/>
              <a:defRPr>
                <a:solidFill>
                  <a:schemeClr val="bg1"/>
                </a:solidFill>
                <a:latin typeface="Georgia" pitchFamily="18" charset="0"/>
              </a:defRPr>
            </a:lvl5pPr>
            <a:lvl6pPr marL="1828800" indent="-228600" eaLnBrk="0" fontAlgn="base" hangingPunct="0">
              <a:spcBef>
                <a:spcPct val="20000"/>
              </a:spcBef>
              <a:spcAft>
                <a:spcPct val="0"/>
              </a:spcAft>
              <a:buClr>
                <a:srgbClr val="738AC8"/>
              </a:buClr>
              <a:buChar char="•"/>
              <a:defRPr>
                <a:solidFill>
                  <a:schemeClr val="bg1"/>
                </a:solidFill>
                <a:latin typeface="Georgia" pitchFamily="18" charset="0"/>
              </a:defRPr>
            </a:lvl6pPr>
            <a:lvl7pPr marL="2286000" indent="-228600" eaLnBrk="0" fontAlgn="base" hangingPunct="0">
              <a:spcBef>
                <a:spcPct val="20000"/>
              </a:spcBef>
              <a:spcAft>
                <a:spcPct val="0"/>
              </a:spcAft>
              <a:buClr>
                <a:srgbClr val="738AC8"/>
              </a:buClr>
              <a:buChar char="•"/>
              <a:defRPr>
                <a:solidFill>
                  <a:schemeClr val="bg1"/>
                </a:solidFill>
                <a:latin typeface="Georgia" pitchFamily="18" charset="0"/>
              </a:defRPr>
            </a:lvl7pPr>
            <a:lvl8pPr marL="2743200" indent="-228600" eaLnBrk="0" fontAlgn="base" hangingPunct="0">
              <a:spcBef>
                <a:spcPct val="20000"/>
              </a:spcBef>
              <a:spcAft>
                <a:spcPct val="0"/>
              </a:spcAft>
              <a:buClr>
                <a:srgbClr val="738AC8"/>
              </a:buClr>
              <a:buChar char="•"/>
              <a:defRPr>
                <a:solidFill>
                  <a:schemeClr val="bg1"/>
                </a:solidFill>
                <a:latin typeface="Georgia" pitchFamily="18" charset="0"/>
              </a:defRPr>
            </a:lvl8pPr>
            <a:lvl9pPr marL="3200400" indent="-228600" eaLnBrk="0" fontAlgn="base" hangingPunct="0">
              <a:spcBef>
                <a:spcPct val="20000"/>
              </a:spcBef>
              <a:spcAft>
                <a:spcPct val="0"/>
              </a:spcAft>
              <a:buClr>
                <a:srgbClr val="738AC8"/>
              </a:buClr>
              <a:buChar char="•"/>
              <a:defRPr>
                <a:solidFill>
                  <a:schemeClr val="bg1"/>
                </a:solidFill>
                <a:latin typeface="Georgia" pitchFamily="18" charset="0"/>
              </a:defRPr>
            </a:lvl9pPr>
          </a:lstStyle>
          <a:p>
            <a:pPr algn="ctr">
              <a:buFont typeface="Wingdings 2" pitchFamily="18" charset="2"/>
              <a:buNone/>
            </a:pPr>
            <a:r>
              <a:rPr lang="en-US" altLang="en-US" sz="3600" dirty="0">
                <a:solidFill>
                  <a:schemeClr val="tx1"/>
                </a:solidFill>
                <a:latin typeface="Arial" panose="020B0604020202020204" pitchFamily="34" charset="0"/>
                <a:cs typeface="Arial" panose="020B0604020202020204" pitchFamily="34" charset="0"/>
              </a:rPr>
              <a:t>Merlin </a:t>
            </a:r>
            <a:r>
              <a:rPr lang="en-US" altLang="en-US" sz="3600" dirty="0" smtClean="0">
                <a:solidFill>
                  <a:schemeClr val="tx1"/>
                </a:solidFill>
                <a:latin typeface="Arial" panose="020B0604020202020204" pitchFamily="34" charset="0"/>
                <a:cs typeface="Arial" panose="020B0604020202020204" pitchFamily="34" charset="0"/>
              </a:rPr>
              <a:t>CCTV</a:t>
            </a:r>
            <a:endParaRPr lang="en-US" altLang="en-US" sz="3600" dirty="0">
              <a:solidFill>
                <a:schemeClr val="tx1"/>
              </a:solidFill>
              <a:latin typeface="Arial" panose="020B0604020202020204" pitchFamily="34" charset="0"/>
              <a:cs typeface="Arial" panose="020B0604020202020204" pitchFamily="34" charset="0"/>
            </a:endParaRPr>
          </a:p>
        </p:txBody>
      </p:sp>
      <p:sp>
        <p:nvSpPr>
          <p:cNvPr id="6" name="TextBox 5"/>
          <p:cNvSpPr txBox="1"/>
          <p:nvPr/>
        </p:nvSpPr>
        <p:spPr>
          <a:xfrm>
            <a:off x="609600" y="176213"/>
            <a:ext cx="8153400" cy="769441"/>
          </a:xfrm>
          <a:prstGeom prst="rect">
            <a:avLst/>
          </a:prstGeom>
          <a:noFill/>
        </p:spPr>
        <p:txBody>
          <a:bodyPr>
            <a:spAutoFit/>
          </a:bodyPr>
          <a:lstStyle/>
          <a:p>
            <a:pPr algn="ctr">
              <a:defRPr/>
            </a:pPr>
            <a:r>
              <a:rPr lang="en-US" altLang="en-US" sz="4400" dirty="0" smtClean="0">
                <a:latin typeface="Arial" panose="020B0604020202020204" pitchFamily="34" charset="0"/>
                <a:ea typeface="+mj-ea"/>
                <a:cs typeface="Arial" panose="020B0604020202020204" pitchFamily="34" charset="0"/>
              </a:rPr>
              <a:t>Magnification </a:t>
            </a:r>
            <a:r>
              <a:rPr lang="en-US" altLang="en-US" sz="4400" dirty="0">
                <a:latin typeface="Arial" panose="020B0604020202020204" pitchFamily="34" charset="0"/>
                <a:ea typeface="+mj-ea"/>
                <a:cs typeface="Arial" panose="020B0604020202020204" pitchFamily="34" charset="0"/>
              </a:rPr>
              <a:t>Devices</a:t>
            </a:r>
            <a:endParaRPr lang="en-US" sz="4400" dirty="0">
              <a:latin typeface="Arial" panose="020B0604020202020204" pitchFamily="34" charset="0"/>
              <a:cs typeface="Arial" panose="020B0604020202020204" pitchFamily="34" charset="0"/>
            </a:endParaRPr>
          </a:p>
        </p:txBody>
      </p:sp>
      <p:sp>
        <p:nvSpPr>
          <p:cNvPr id="8"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26543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28600"/>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Adjustable Seats</a:t>
            </a:r>
            <a:endParaRPr lang="en-US" sz="4400" dirty="0">
              <a:latin typeface="Arial" panose="020B0604020202020204" pitchFamily="34" charset="0"/>
              <a:cs typeface="Arial" panose="020B0604020202020204" pitchFamily="34" charset="0"/>
            </a:endParaRPr>
          </a:p>
        </p:txBody>
      </p:sp>
      <p:pic>
        <p:nvPicPr>
          <p:cNvPr id="3" name="Picture 4" descr="Photo: Ergonomic Chair&#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122362"/>
            <a:ext cx="37401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ext Box 6"/>
          <p:cNvSpPr txBox="1">
            <a:spLocks noChangeArrowheads="1"/>
          </p:cNvSpPr>
          <p:nvPr/>
        </p:nvSpPr>
        <p:spPr bwMode="auto">
          <a:xfrm>
            <a:off x="1066800" y="4913046"/>
            <a:ext cx="320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spcBef>
                <a:spcPct val="50000"/>
              </a:spcBef>
              <a:defRPr/>
            </a:pPr>
            <a:r>
              <a:rPr lang="en-US" altLang="en-US" sz="4400" dirty="0" smtClean="0">
                <a:latin typeface="Arial" panose="020B0604020202020204" pitchFamily="34" charset="0"/>
                <a:cs typeface="Arial" panose="020B0604020202020204" pitchFamily="34" charset="0"/>
              </a:rPr>
              <a:t>Ergonomic Chair</a:t>
            </a:r>
          </a:p>
        </p:txBody>
      </p:sp>
      <p:pic>
        <p:nvPicPr>
          <p:cNvPr id="5" name="Picture 16" descr="Photo: Uplift Cush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655" y="2133599"/>
            <a:ext cx="333428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876800" y="4343400"/>
            <a:ext cx="4267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spcBef>
                <a:spcPct val="50000"/>
              </a:spcBef>
              <a:defRPr/>
            </a:pPr>
            <a:r>
              <a:rPr lang="en-US" altLang="en-US" sz="4400" dirty="0" smtClean="0">
                <a:latin typeface="Arial" panose="020B0604020202020204" pitchFamily="34" charset="0"/>
                <a:cs typeface="Arial" panose="020B0604020202020204" pitchFamily="34" charset="0"/>
              </a:rPr>
              <a:t>Uplift Cushion</a:t>
            </a:r>
          </a:p>
        </p:txBody>
      </p:sp>
      <p:sp>
        <p:nvSpPr>
          <p:cNvPr id="10"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4181853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52400"/>
            <a:ext cx="5715000" cy="1446550"/>
          </a:xfrm>
          <a:prstGeom prst="rect">
            <a:avLst/>
          </a:prstGeom>
          <a:noFill/>
        </p:spPr>
        <p:txBody>
          <a:bodyPr>
            <a:spAutoFit/>
          </a:bodyPr>
          <a:lstStyle/>
          <a:p>
            <a:pPr algn="ctr">
              <a:defRPr/>
            </a:pPr>
            <a:r>
              <a:rPr lang="en-US" sz="4400" dirty="0">
                <a:latin typeface="Arial" panose="020B0604020202020204" pitchFamily="34" charset="0"/>
                <a:ea typeface="+mj-ea"/>
                <a:cs typeface="Arial" panose="020B0604020202020204" pitchFamily="34" charset="0"/>
              </a:rPr>
              <a:t>Adjustable Height Work </a:t>
            </a:r>
            <a:r>
              <a:rPr lang="en-US" sz="4400" dirty="0" smtClean="0">
                <a:latin typeface="Arial" panose="020B0604020202020204" pitchFamily="34" charset="0"/>
                <a:ea typeface="+mj-ea"/>
                <a:cs typeface="Arial" panose="020B0604020202020204" pitchFamily="34" charset="0"/>
              </a:rPr>
              <a:t>Surfaces</a:t>
            </a:r>
            <a:endParaRPr lang="en-US" sz="4400" dirty="0">
              <a:latin typeface="Arial" panose="020B0604020202020204" pitchFamily="34" charset="0"/>
              <a:cs typeface="Arial" panose="020B0604020202020204" pitchFamily="34" charset="0"/>
            </a:endParaRPr>
          </a:p>
        </p:txBody>
      </p:sp>
      <p:pic>
        <p:nvPicPr>
          <p:cNvPr id="3" name="Picture 6" descr="http://www.ergodesktop.com/sites/default/files/ergo2-Kathy-Standing-M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138" y="1981200"/>
            <a:ext cx="41036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http://www.ergodesktop.com/sites/default/files/IMG_0384-Kathy-Sitting-M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713" y="1981200"/>
            <a:ext cx="44846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42286" y="497334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en-US" altLang="en-US" sz="3600" dirty="0" smtClean="0">
                <a:latin typeface="Arial" panose="020B0604020202020204" pitchFamily="34" charset="0"/>
                <a:cs typeface="Arial" panose="020B0604020202020204" pitchFamily="34" charset="0"/>
              </a:rPr>
              <a:t>Kangaroo Height Adjustable Work Surface</a:t>
            </a:r>
          </a:p>
        </p:txBody>
      </p:sp>
      <p:sp>
        <p:nvSpPr>
          <p:cNvPr id="7"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288676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Image result for android tab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0287"/>
            <a:ext cx="3507374" cy="251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599" y="1447800"/>
            <a:ext cx="4191001" cy="3416320"/>
          </a:xfrm>
          <a:prstGeom prst="rect">
            <a:avLst/>
          </a:prstGeom>
          <a:noFill/>
        </p:spPr>
        <p:txBody>
          <a:bodyPr wrap="square">
            <a:spAutoFit/>
          </a:bodyPr>
          <a:lstStyle/>
          <a:p>
            <a:pPr marL="571500" indent="-571500">
              <a:buFont typeface="Arial" panose="020B0604020202020204" pitchFamily="34" charset="0"/>
              <a:buChar char="•"/>
              <a:defRPr/>
            </a:pPr>
            <a:r>
              <a:rPr lang="en-US" sz="3600" dirty="0" smtClean="0">
                <a:latin typeface="Arial" panose="020B0604020202020204" pitchFamily="34" charset="0"/>
                <a:cs typeface="Arial" panose="020B0604020202020204" pitchFamily="34" charset="0"/>
              </a:rPr>
              <a:t>Text-to-Speech</a:t>
            </a: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3600" dirty="0" smtClean="0">
                <a:latin typeface="Arial" panose="020B0604020202020204" pitchFamily="34" charset="0"/>
                <a:cs typeface="Arial" panose="020B0604020202020204" pitchFamily="34" charset="0"/>
              </a:rPr>
              <a:t>Speech-to-Text</a:t>
            </a: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3600" dirty="0" smtClean="0">
                <a:latin typeface="Arial" panose="020B0604020202020204" pitchFamily="34" charset="0"/>
                <a:cs typeface="Arial" panose="020B0604020202020204" pitchFamily="34" charset="0"/>
              </a:rPr>
              <a:t>Magnification</a:t>
            </a:r>
            <a:endParaRPr lang="en-US" sz="3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Invert </a:t>
            </a:r>
            <a:r>
              <a:rPr lang="en-US" sz="3600" dirty="0" smtClean="0">
                <a:latin typeface="Arial" panose="020B0604020202020204" pitchFamily="34" charset="0"/>
                <a:cs typeface="Arial" panose="020B0604020202020204" pitchFamily="34" charset="0"/>
              </a:rPr>
              <a:t>Colors</a:t>
            </a: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Closed </a:t>
            </a:r>
            <a:r>
              <a:rPr lang="en-US" sz="3600" dirty="0" smtClean="0">
                <a:latin typeface="Arial" panose="020B0604020202020204" pitchFamily="34" charset="0"/>
                <a:cs typeface="Arial" panose="020B0604020202020204" pitchFamily="34" charset="0"/>
              </a:rPr>
              <a:t>Captions</a:t>
            </a:r>
          </a:p>
          <a:p>
            <a:pPr marL="571500" indent="-571500">
              <a:buFont typeface="Arial" panose="020B0604020202020204" pitchFamily="34" charset="0"/>
              <a:buChar char="•"/>
              <a:defRPr/>
            </a:pPr>
            <a:r>
              <a:rPr lang="en-US" sz="3600" dirty="0" smtClean="0">
                <a:latin typeface="Arial" panose="020B0604020202020204" pitchFamily="34" charset="0"/>
                <a:cs typeface="Arial" panose="020B0604020202020204" pitchFamily="34" charset="0"/>
              </a:rPr>
              <a:t>Switch Access</a:t>
            </a:r>
            <a:endParaRPr lang="en-US" sz="3600" dirty="0">
              <a:latin typeface="Arial" panose="020B0604020202020204" pitchFamily="34" charset="0"/>
              <a:cs typeface="Arial" panose="020B0604020202020204" pitchFamily="34" charset="0"/>
            </a:endParaRPr>
          </a:p>
        </p:txBody>
      </p:sp>
      <p:sp>
        <p:nvSpPr>
          <p:cNvPr id="7" name="TextBox 6"/>
          <p:cNvSpPr txBox="1"/>
          <p:nvPr/>
        </p:nvSpPr>
        <p:spPr>
          <a:xfrm>
            <a:off x="1828800" y="152400"/>
            <a:ext cx="5715000" cy="769441"/>
          </a:xfrm>
          <a:prstGeom prst="rect">
            <a:avLst/>
          </a:prstGeom>
          <a:noFill/>
        </p:spPr>
        <p:txBody>
          <a:bodyPr>
            <a:spAutoFit/>
          </a:bodyPr>
          <a:lstStyle/>
          <a:p>
            <a:pPr algn="ctr">
              <a:defRPr/>
            </a:pPr>
            <a:r>
              <a:rPr lang="en-US" sz="4400" dirty="0" smtClean="0">
                <a:latin typeface="Arial" panose="020B0604020202020204" pitchFamily="34" charset="0"/>
                <a:ea typeface="+mj-ea"/>
                <a:cs typeface="Arial" panose="020B0604020202020204" pitchFamily="34" charset="0"/>
              </a:rPr>
              <a:t>Tablets</a:t>
            </a:r>
            <a:endParaRPr lang="en-US" sz="4400" dirty="0">
              <a:latin typeface="Arial" panose="020B0604020202020204" pitchFamily="34" charset="0"/>
              <a:cs typeface="Arial" panose="020B0604020202020204" pitchFamily="34" charset="0"/>
            </a:endParaRPr>
          </a:p>
        </p:txBody>
      </p:sp>
      <p:pic>
        <p:nvPicPr>
          <p:cNvPr id="82946" name="Picture 2" descr="Image result for ip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88" r="11689"/>
          <a:stretch/>
        </p:blipFill>
        <p:spPr bwMode="auto">
          <a:xfrm>
            <a:off x="5867400" y="3276600"/>
            <a:ext cx="2268187" cy="2971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311881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01920"/>
            <a:ext cx="3060124" cy="334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5252748" y="4494355"/>
            <a:ext cx="335785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US" altLang="en-US" sz="3600" dirty="0" err="1">
                <a:latin typeface="Arial" panose="020B0604020202020204" pitchFamily="34" charset="0"/>
                <a:cs typeface="Arial" panose="020B0604020202020204" pitchFamily="34" charset="0"/>
              </a:rPr>
              <a:t>ClearSounds</a:t>
            </a:r>
            <a:r>
              <a:rPr lang="en-US" altLang="en-US" sz="3600" dirty="0">
                <a:latin typeface="Arial" panose="020B0604020202020204" pitchFamily="34" charset="0"/>
                <a:cs typeface="Arial" panose="020B0604020202020204" pitchFamily="34" charset="0"/>
              </a:rPr>
              <a:t> Amplified </a:t>
            </a:r>
            <a:r>
              <a:rPr lang="en-US" altLang="en-US" sz="3600" dirty="0" err="1">
                <a:latin typeface="Arial" panose="020B0604020202020204" pitchFamily="34" charset="0"/>
                <a:cs typeface="Arial" panose="020B0604020202020204" pitchFamily="34" charset="0"/>
              </a:rPr>
              <a:t>Neckloop</a:t>
            </a:r>
            <a:endParaRPr lang="en-US" altLang="en-US" sz="3600" dirty="0">
              <a:latin typeface="Arial" panose="020B0604020202020204" pitchFamily="34" charset="0"/>
              <a:cs typeface="Arial" panose="020B0604020202020204" pitchFamily="34" charset="0"/>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187" y="1011959"/>
            <a:ext cx="2024062"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a:spLocks noChangeArrowheads="1"/>
          </p:cNvSpPr>
          <p:nvPr/>
        </p:nvSpPr>
        <p:spPr bwMode="auto">
          <a:xfrm>
            <a:off x="228600" y="4419600"/>
            <a:ext cx="40732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r>
              <a:rPr lang="en-US" altLang="en-US" sz="3600" dirty="0">
                <a:latin typeface="Arial" panose="020B0604020202020204" pitchFamily="34" charset="0"/>
                <a:cs typeface="Arial" panose="020B0604020202020204" pitchFamily="34" charset="0"/>
              </a:rPr>
              <a:t>Serene Innovations </a:t>
            </a:r>
            <a:r>
              <a:rPr lang="en-US" altLang="en-US" sz="3600" dirty="0" err="1">
                <a:latin typeface="Arial" panose="020B0604020202020204" pitchFamily="34" charset="0"/>
                <a:cs typeface="Arial" panose="020B0604020202020204" pitchFamily="34" charset="0"/>
              </a:rPr>
              <a:t>HearAll</a:t>
            </a:r>
            <a:r>
              <a:rPr lang="en-US" altLang="en-US" sz="3600" dirty="0">
                <a:latin typeface="Arial" panose="020B0604020202020204" pitchFamily="34" charset="0"/>
                <a:cs typeface="Arial" panose="020B0604020202020204" pitchFamily="34" charset="0"/>
              </a:rPr>
              <a:t> </a:t>
            </a:r>
            <a:r>
              <a:rPr lang="en-US" altLang="en-US" sz="3600" dirty="0" smtClean="0">
                <a:latin typeface="Arial" panose="020B0604020202020204" pitchFamily="34" charset="0"/>
                <a:cs typeface="Arial" panose="020B0604020202020204" pitchFamily="34" charset="0"/>
              </a:rPr>
              <a:t>Amplifier</a:t>
            </a:r>
            <a:endParaRPr lang="en-US" altLang="en-US" sz="3600" dirty="0">
              <a:latin typeface="Arial" panose="020B0604020202020204" pitchFamily="34" charset="0"/>
              <a:cs typeface="Arial" panose="020B0604020202020204" pitchFamily="34" charset="0"/>
            </a:endParaRPr>
          </a:p>
        </p:txBody>
      </p:sp>
      <p:sp>
        <p:nvSpPr>
          <p:cNvPr id="10" name="TextBox 9"/>
          <p:cNvSpPr txBox="1"/>
          <p:nvPr/>
        </p:nvSpPr>
        <p:spPr>
          <a:xfrm>
            <a:off x="2895600" y="100013"/>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AT for </a:t>
            </a:r>
            <a:r>
              <a:rPr lang="en-US" altLang="en-US" sz="4400" dirty="0" smtClean="0">
                <a:latin typeface="Arial" panose="020B0604020202020204" pitchFamily="34" charset="0"/>
                <a:ea typeface="+mj-ea"/>
                <a:cs typeface="Arial" panose="020B0604020202020204" pitchFamily="34" charset="0"/>
              </a:rPr>
              <a:t>Tablets</a:t>
            </a:r>
            <a:endParaRPr lang="en-US" sz="4400" dirty="0">
              <a:latin typeface="Arial" panose="020B0604020202020204" pitchFamily="34" charset="0"/>
              <a:cs typeface="Arial" panose="020B0604020202020204" pitchFamily="34" charset="0"/>
            </a:endParaRPr>
          </a:p>
        </p:txBody>
      </p:sp>
      <p:sp>
        <p:nvSpPr>
          <p:cNvPr id="12"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56352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ablingdevices.com/images/products/large/ddb33fdf-868c-4c45-b02a-0634893b31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8" y="1524000"/>
            <a:ext cx="3690035" cy="29520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0044" y="4553726"/>
            <a:ext cx="3004235"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Tablet Holder with Mount</a:t>
            </a:r>
          </a:p>
        </p:txBody>
      </p:sp>
      <p:pic>
        <p:nvPicPr>
          <p:cNvPr id="6" name="Picture 2" descr="http://ecx.images-amazon.com/images/I/81uxKlfoL7L._SL15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364" y="1389323"/>
            <a:ext cx="4350769" cy="322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
          <p:cNvSpPr txBox="1">
            <a:spLocks/>
          </p:cNvSpPr>
          <p:nvPr/>
        </p:nvSpPr>
        <p:spPr bwMode="auto">
          <a:xfrm>
            <a:off x="5865812" y="4652986"/>
            <a:ext cx="27447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a:solidFill>
                  <a:schemeClr val="tx1"/>
                </a:solidFill>
                <a:latin typeface="Georgia" pitchFamily="18" charset="0"/>
              </a:defRPr>
            </a:lvl1pPr>
            <a:lvl2pPr marL="742950" indent="-285750" defTabSz="912813">
              <a:defRPr>
                <a:solidFill>
                  <a:schemeClr val="tx1"/>
                </a:solidFill>
                <a:latin typeface="Georgia" pitchFamily="18" charset="0"/>
              </a:defRPr>
            </a:lvl2pPr>
            <a:lvl3pPr marL="1143000" indent="-228600" defTabSz="912813">
              <a:defRPr>
                <a:solidFill>
                  <a:schemeClr val="tx1"/>
                </a:solidFill>
                <a:latin typeface="Georgia" pitchFamily="18" charset="0"/>
              </a:defRPr>
            </a:lvl3pPr>
            <a:lvl4pPr marL="1600200" indent="-228600" defTabSz="912813">
              <a:defRPr>
                <a:solidFill>
                  <a:schemeClr val="tx1"/>
                </a:solidFill>
                <a:latin typeface="Georgia" pitchFamily="18" charset="0"/>
              </a:defRPr>
            </a:lvl4pPr>
            <a:lvl5pPr marL="2057400" indent="-228600" defTabSz="912813">
              <a:defRPr>
                <a:solidFill>
                  <a:schemeClr val="tx1"/>
                </a:solidFill>
                <a:latin typeface="Georgia" pitchFamily="18" charset="0"/>
              </a:defRPr>
            </a:lvl5pPr>
            <a:lvl6pPr marL="2514600" indent="-228600" defTabSz="912813" eaLnBrk="0" fontAlgn="base" hangingPunct="0">
              <a:spcBef>
                <a:spcPct val="0"/>
              </a:spcBef>
              <a:spcAft>
                <a:spcPct val="0"/>
              </a:spcAft>
              <a:defRPr>
                <a:solidFill>
                  <a:schemeClr val="tx1"/>
                </a:solidFill>
                <a:latin typeface="Georgia" pitchFamily="18" charset="0"/>
              </a:defRPr>
            </a:lvl6pPr>
            <a:lvl7pPr marL="2971800" indent="-228600" defTabSz="912813" eaLnBrk="0" fontAlgn="base" hangingPunct="0">
              <a:spcBef>
                <a:spcPct val="0"/>
              </a:spcBef>
              <a:spcAft>
                <a:spcPct val="0"/>
              </a:spcAft>
              <a:defRPr>
                <a:solidFill>
                  <a:schemeClr val="tx1"/>
                </a:solidFill>
                <a:latin typeface="Georgia" pitchFamily="18" charset="0"/>
              </a:defRPr>
            </a:lvl7pPr>
            <a:lvl8pPr marL="3429000" indent="-228600" defTabSz="912813" eaLnBrk="0" fontAlgn="base" hangingPunct="0">
              <a:spcBef>
                <a:spcPct val="0"/>
              </a:spcBef>
              <a:spcAft>
                <a:spcPct val="0"/>
              </a:spcAft>
              <a:defRPr>
                <a:solidFill>
                  <a:schemeClr val="tx1"/>
                </a:solidFill>
                <a:latin typeface="Georgia" pitchFamily="18" charset="0"/>
              </a:defRPr>
            </a:lvl8pPr>
            <a:lvl9pPr marL="3886200" indent="-228600" defTabSz="912813" eaLnBrk="0" fontAlgn="base" hangingPunct="0">
              <a:spcBef>
                <a:spcPct val="0"/>
              </a:spcBef>
              <a:spcAft>
                <a:spcPct val="0"/>
              </a:spcAft>
              <a:defRPr>
                <a:solidFill>
                  <a:schemeClr val="tx1"/>
                </a:solidFill>
                <a:latin typeface="Georgia" pitchFamily="18" charset="0"/>
              </a:defRPr>
            </a:lvl9pPr>
          </a:lstStyle>
          <a:p>
            <a:pPr algn="ctr" eaLnBrk="1" hangingPunct="1">
              <a:defRPr/>
            </a:pPr>
            <a:r>
              <a:rPr lang="en-US" altLang="en-US" sz="3600" dirty="0" err="1" smtClean="0">
                <a:latin typeface="Arial" panose="020B0604020202020204" pitchFamily="34" charset="0"/>
                <a:cs typeface="Arial" panose="020B0604020202020204" pitchFamily="34" charset="0"/>
              </a:rPr>
              <a:t>Armbot</a:t>
            </a:r>
            <a:r>
              <a:rPr lang="en-US" altLang="en-US" sz="3600" dirty="0" smtClean="0">
                <a:latin typeface="Arial" panose="020B0604020202020204" pitchFamily="34" charset="0"/>
                <a:cs typeface="Arial" panose="020B0604020202020204" pitchFamily="34" charset="0"/>
              </a:rPr>
              <a:t> Tablet Mount</a:t>
            </a:r>
          </a:p>
        </p:txBody>
      </p:sp>
      <p:sp>
        <p:nvSpPr>
          <p:cNvPr id="8"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
        <p:nvSpPr>
          <p:cNvPr id="9" name="TextBox 8"/>
          <p:cNvSpPr txBox="1"/>
          <p:nvPr/>
        </p:nvSpPr>
        <p:spPr>
          <a:xfrm>
            <a:off x="2895600" y="100013"/>
            <a:ext cx="5715000" cy="769441"/>
          </a:xfrm>
          <a:prstGeom prst="rect">
            <a:avLst/>
          </a:prstGeom>
          <a:noFill/>
        </p:spPr>
        <p:txBody>
          <a:bodyPr>
            <a:spAutoFit/>
          </a:bodyPr>
          <a:lstStyle/>
          <a:p>
            <a:pPr>
              <a:defRPr/>
            </a:pPr>
            <a:r>
              <a:rPr lang="en-US" altLang="en-US" sz="4400" dirty="0">
                <a:latin typeface="Arial" panose="020B0604020202020204" pitchFamily="34" charset="0"/>
                <a:ea typeface="+mj-ea"/>
                <a:cs typeface="Arial" panose="020B0604020202020204" pitchFamily="34" charset="0"/>
              </a:rPr>
              <a:t>AT for </a:t>
            </a:r>
            <a:r>
              <a:rPr lang="en-US" altLang="en-US" sz="4400" dirty="0" smtClean="0">
                <a:latin typeface="Arial" panose="020B0604020202020204" pitchFamily="34" charset="0"/>
                <a:ea typeface="+mj-ea"/>
                <a:cs typeface="Arial" panose="020B0604020202020204" pitchFamily="34" charset="0"/>
              </a:rPr>
              <a:t>Tablets</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765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4" descr="http://is4.mzstatic.com/image/thumb/Purple1/v4/d4/2b/84/d42b8463-e5cd-234b-6d59-bb3919d046e2/source/1200x630bf.jpg"/>
          <p:cNvPicPr>
            <a:picLocks noChangeAspect="1" noChangeArrowheads="1"/>
          </p:cNvPicPr>
          <p:nvPr/>
        </p:nvPicPr>
        <p:blipFill>
          <a:blip r:embed="rId3" cstate="print">
            <a:extLst>
              <a:ext uri="{28A0092B-C50C-407E-A947-70E740481C1C}">
                <a14:useLocalDpi xmlns:a14="http://schemas.microsoft.com/office/drawing/2010/main" val="0"/>
              </a:ext>
            </a:extLst>
          </a:blip>
          <a:srcRect l="23734" r="23625"/>
          <a:stretch>
            <a:fillRect/>
          </a:stretch>
        </p:blipFill>
        <p:spPr bwMode="auto">
          <a:xfrm>
            <a:off x="494702" y="734291"/>
            <a:ext cx="1894287" cy="196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AutoShape 8" descr="Image result for anylist app"/>
          <p:cNvSpPr>
            <a:spLocks noChangeAspect="1" noChangeArrowheads="1"/>
          </p:cNvSpPr>
          <p:nvPr/>
        </p:nvSpPr>
        <p:spPr bwMode="auto">
          <a:xfrm>
            <a:off x="1253729" y="-144463"/>
            <a:ext cx="2286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endParaRPr lang="en-US" altLang="en-US"/>
          </a:p>
        </p:txBody>
      </p:sp>
      <p:sp>
        <p:nvSpPr>
          <p:cNvPr id="79878" name="AutoShape 10" descr="Image result for anylist app"/>
          <p:cNvSpPr>
            <a:spLocks noChangeAspect="1" noChangeArrowheads="1"/>
          </p:cNvSpPr>
          <p:nvPr/>
        </p:nvSpPr>
        <p:spPr bwMode="auto">
          <a:xfrm>
            <a:off x="1368029" y="7938"/>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endParaRPr lang="en-US" altLang="en-US"/>
          </a:p>
        </p:txBody>
      </p:sp>
      <p:sp>
        <p:nvSpPr>
          <p:cNvPr id="79883" name="TextBox 4"/>
          <p:cNvSpPr txBox="1">
            <a:spLocks noChangeArrowheads="1"/>
          </p:cNvSpPr>
          <p:nvPr/>
        </p:nvSpPr>
        <p:spPr bwMode="auto">
          <a:xfrm>
            <a:off x="437850" y="2590800"/>
            <a:ext cx="2007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sz="3600" dirty="0">
                <a:latin typeface="Arial" panose="020B0604020202020204" pitchFamily="34" charset="0"/>
                <a:cs typeface="Arial" panose="020B0604020202020204" pitchFamily="34" charset="0"/>
              </a:rPr>
              <a:t>Sign4Me</a:t>
            </a:r>
          </a:p>
        </p:txBody>
      </p:sp>
      <p:sp>
        <p:nvSpPr>
          <p:cNvPr id="18" name="Title 1"/>
          <p:cNvSpPr txBox="1">
            <a:spLocks/>
          </p:cNvSpPr>
          <p:nvPr/>
        </p:nvSpPr>
        <p:spPr bwMode="auto">
          <a:xfrm>
            <a:off x="1721644" y="31750"/>
            <a:ext cx="58293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bg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bg1"/>
                </a:solidFill>
                <a:latin typeface="Georgia" panose="02040502050405020303" pitchFamily="18" charset="0"/>
              </a:defRPr>
            </a:lvl2pPr>
            <a:lvl3pPr marL="822325" indent="-228600">
              <a:spcBef>
                <a:spcPct val="20000"/>
              </a:spcBef>
              <a:buClr>
                <a:srgbClr val="FEB80A"/>
              </a:buClr>
              <a:buSzPct val="75000"/>
              <a:buFont typeface="Wingdings 2" panose="05020102010507070707" pitchFamily="18" charset="2"/>
              <a:buChar char=""/>
              <a:defRPr sz="2000">
                <a:solidFill>
                  <a:schemeClr val="bg1"/>
                </a:solidFill>
                <a:latin typeface="Georgia" panose="02040502050405020303" pitchFamily="18" charset="0"/>
              </a:defRPr>
            </a:lvl3pPr>
            <a:lvl4pPr marL="1096963" indent="-228600">
              <a:spcBef>
                <a:spcPct val="20000"/>
              </a:spcBef>
              <a:buClr>
                <a:srgbClr val="00ADDC"/>
              </a:buClr>
              <a:buSzPct val="70000"/>
              <a:buFont typeface="Wingdings" panose="05000000000000000000" pitchFamily="2" charset="2"/>
              <a:buChar char=""/>
              <a:defRPr sz="2000">
                <a:solidFill>
                  <a:schemeClr val="bg1"/>
                </a:solidFill>
                <a:latin typeface="Georgia" panose="02040502050405020303" pitchFamily="18" charset="0"/>
              </a:defRPr>
            </a:lvl4pPr>
            <a:lvl5pPr marL="1371600" indent="-228600">
              <a:spcBef>
                <a:spcPct val="20000"/>
              </a:spcBef>
              <a:buClr>
                <a:srgbClr val="738AC8"/>
              </a:buClr>
              <a:buChar char="•"/>
              <a:defRPr>
                <a:solidFill>
                  <a:schemeClr val="bg1"/>
                </a:solidFill>
                <a:latin typeface="Georgia" panose="02040502050405020303" pitchFamily="18" charset="0"/>
              </a:defRPr>
            </a:lvl5pPr>
            <a:lvl6pPr marL="18288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6pPr>
            <a:lvl7pPr marL="22860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7pPr>
            <a:lvl8pPr marL="27432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8pPr>
            <a:lvl9pPr marL="3200400" indent="-228600" eaLnBrk="0" fontAlgn="base" hangingPunct="0">
              <a:spcBef>
                <a:spcPct val="20000"/>
              </a:spcBef>
              <a:spcAft>
                <a:spcPct val="0"/>
              </a:spcAft>
              <a:buClr>
                <a:srgbClr val="738AC8"/>
              </a:buClr>
              <a:buChar char="•"/>
              <a:defRPr>
                <a:solidFill>
                  <a:schemeClr val="bg1"/>
                </a:solidFill>
                <a:latin typeface="Georgia" panose="02040502050405020303" pitchFamily="18" charset="0"/>
              </a:defRPr>
            </a:lvl9pPr>
          </a:lstStyle>
          <a:p>
            <a:pPr algn="ctr">
              <a:spcBef>
                <a:spcPct val="0"/>
              </a:spcBef>
              <a:buClrTx/>
              <a:buSzTx/>
              <a:buFontTx/>
              <a:buNone/>
            </a:pPr>
            <a:r>
              <a:rPr lang="en-US" altLang="en-US" sz="4400" dirty="0" smtClean="0">
                <a:solidFill>
                  <a:schemeClr val="tx1"/>
                </a:solidFill>
                <a:latin typeface="Arial" panose="020B0604020202020204" pitchFamily="34" charset="0"/>
                <a:cs typeface="Arial" panose="020B0604020202020204" pitchFamily="34" charset="0"/>
              </a:rPr>
              <a:t>Assistive Apps</a:t>
            </a:r>
            <a:endParaRPr lang="en-US" altLang="en-US" sz="4400" dirty="0">
              <a:solidFill>
                <a:schemeClr val="tx1"/>
              </a:solidFill>
              <a:latin typeface="Arial" panose="020B0604020202020204" pitchFamily="34" charset="0"/>
              <a:cs typeface="Arial" panose="020B0604020202020204" pitchFamily="34" charset="0"/>
            </a:endParaRPr>
          </a:p>
        </p:txBody>
      </p:sp>
      <p:pic>
        <p:nvPicPr>
          <p:cNvPr id="49154" name="Picture 2" descr="Image result for live caption ap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7431" y="685800"/>
            <a:ext cx="1986119" cy="19861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4"/>
          <p:cNvSpPr txBox="1">
            <a:spLocks noChangeArrowheads="1"/>
          </p:cNvSpPr>
          <p:nvPr/>
        </p:nvSpPr>
        <p:spPr bwMode="auto">
          <a:xfrm>
            <a:off x="3276600" y="2590800"/>
            <a:ext cx="297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sz="3600" dirty="0" smtClean="0">
                <a:latin typeface="Arial" panose="020B0604020202020204" pitchFamily="34" charset="0"/>
                <a:cs typeface="Arial" panose="020B0604020202020204" pitchFamily="34" charset="0"/>
              </a:rPr>
              <a:t>Live Caption</a:t>
            </a:r>
            <a:endParaRPr lang="en-US" altLang="en-US" sz="3600" dirty="0">
              <a:latin typeface="Arial" panose="020B0604020202020204" pitchFamily="34" charset="0"/>
              <a:cs typeface="Arial" panose="020B0604020202020204" pitchFamily="34" charset="0"/>
            </a:endParaRPr>
          </a:p>
        </p:txBody>
      </p:sp>
      <p:pic>
        <p:nvPicPr>
          <p:cNvPr id="20" name="Picture 6" descr="http://a1.mzstatic.com/us/r30/Purple3/v4/67/e5/75/67e575df-bb05-7fd3-6391-da24c9945de0/icon175x175.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714422"/>
            <a:ext cx="1928874" cy="192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5"/>
          <p:cNvSpPr txBox="1">
            <a:spLocks noChangeArrowheads="1"/>
          </p:cNvSpPr>
          <p:nvPr/>
        </p:nvSpPr>
        <p:spPr bwMode="auto">
          <a:xfrm>
            <a:off x="6389687" y="2590800"/>
            <a:ext cx="2601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3600" dirty="0">
                <a:latin typeface="Arial" panose="020B0604020202020204" pitchFamily="34" charset="0"/>
                <a:cs typeface="Arial" panose="020B0604020202020204" pitchFamily="34" charset="0"/>
              </a:rPr>
              <a:t>Magnifying </a:t>
            </a:r>
            <a:r>
              <a:rPr lang="en-US" altLang="en-US" sz="3600" dirty="0" smtClean="0">
                <a:latin typeface="Arial" panose="020B0604020202020204" pitchFamily="34" charset="0"/>
                <a:cs typeface="Arial" panose="020B0604020202020204" pitchFamily="34" charset="0"/>
              </a:rPr>
              <a:t>Glass</a:t>
            </a:r>
            <a:endParaRPr lang="en-US" altLang="en-US" sz="3600" dirty="0">
              <a:latin typeface="Arial" panose="020B0604020202020204" pitchFamily="34" charset="0"/>
              <a:cs typeface="Arial" panose="020B0604020202020204" pitchFamily="34" charset="0"/>
            </a:endParaRPr>
          </a:p>
        </p:txBody>
      </p:sp>
      <p:pic>
        <p:nvPicPr>
          <p:cNvPr id="4915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02" y="3256758"/>
            <a:ext cx="1791298" cy="1772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4"/>
          <p:cNvSpPr txBox="1">
            <a:spLocks noChangeArrowheads="1"/>
          </p:cNvSpPr>
          <p:nvPr/>
        </p:nvSpPr>
        <p:spPr bwMode="auto">
          <a:xfrm>
            <a:off x="108642" y="4798874"/>
            <a:ext cx="266640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3600" dirty="0" smtClean="0">
                <a:latin typeface="Arial" panose="020B0604020202020204" pitchFamily="34" charset="0"/>
                <a:cs typeface="Arial" panose="020B0604020202020204" pitchFamily="34" charset="0"/>
              </a:rPr>
              <a:t>Voice Recorder (Apple)</a:t>
            </a:r>
            <a:endParaRPr lang="en-US" altLang="en-US" sz="3600" dirty="0">
              <a:latin typeface="Arial" panose="020B0604020202020204" pitchFamily="34" charset="0"/>
              <a:cs typeface="Arial" panose="020B0604020202020204" pitchFamily="34" charset="0"/>
            </a:endParaRPr>
          </a:p>
        </p:txBody>
      </p:sp>
      <p:sp>
        <p:nvSpPr>
          <p:cNvPr id="2" name="AutoShape 5" descr="Cover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7" descr="Cover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9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030" y="3151518"/>
            <a:ext cx="19431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4"/>
          <p:cNvSpPr txBox="1">
            <a:spLocks noChangeArrowheads="1"/>
          </p:cNvSpPr>
          <p:nvPr/>
        </p:nvSpPr>
        <p:spPr bwMode="auto">
          <a:xfrm>
            <a:off x="3413630" y="4805365"/>
            <a:ext cx="25145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algn="ctr"/>
            <a:r>
              <a:rPr lang="en-US" altLang="en-US" sz="3600" dirty="0" smtClean="0">
                <a:latin typeface="Arial" panose="020B0604020202020204" pitchFamily="34" charset="0"/>
                <a:cs typeface="Arial" panose="020B0604020202020204" pitchFamily="34" charset="0"/>
              </a:rPr>
              <a:t>Audio Recorder (Android)</a:t>
            </a:r>
            <a:endParaRPr lang="en-US" altLang="en-US" sz="3600" dirty="0">
              <a:latin typeface="Arial" panose="020B0604020202020204" pitchFamily="34" charset="0"/>
              <a:cs typeface="Arial" panose="020B0604020202020204" pitchFamily="34" charset="0"/>
            </a:endParaRPr>
          </a:p>
        </p:txBody>
      </p:sp>
      <p:pic>
        <p:nvPicPr>
          <p:cNvPr id="2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9949" y="3738568"/>
            <a:ext cx="19907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7"/>
          <p:cNvSpPr txBox="1">
            <a:spLocks noChangeArrowheads="1"/>
          </p:cNvSpPr>
          <p:nvPr/>
        </p:nvSpPr>
        <p:spPr bwMode="auto">
          <a:xfrm>
            <a:off x="6858000" y="5638800"/>
            <a:ext cx="180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r>
              <a:rPr lang="en-US" altLang="en-US" sz="3600" dirty="0" err="1">
                <a:latin typeface="Arial" panose="020B0604020202020204" pitchFamily="34" charset="0"/>
                <a:cs typeface="Arial" panose="020B0604020202020204" pitchFamily="34" charset="0"/>
              </a:rPr>
              <a:t>AnyList</a:t>
            </a:r>
            <a:endParaRPr lang="en-US" altLang="en-US" sz="3600" dirty="0">
              <a:latin typeface="Arial" panose="020B0604020202020204" pitchFamily="34" charset="0"/>
              <a:cs typeface="Arial" panose="020B0604020202020204" pitchFamily="34" charset="0"/>
            </a:endParaRPr>
          </a:p>
        </p:txBody>
      </p:sp>
      <p:sp>
        <p:nvSpPr>
          <p:cNvPr id="31"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370716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685800" y="1371600"/>
            <a:ext cx="7772400" cy="838200"/>
          </a:xfrm>
        </p:spPr>
        <p:txBody>
          <a:bodyPr/>
          <a:lstStyle/>
          <a:p>
            <a:r>
              <a:rPr lang="en-US" altLang="en-US" sz="4400" dirty="0" smtClean="0">
                <a:solidFill>
                  <a:schemeClr val="bg1"/>
                </a:solidFill>
                <a:latin typeface="Arial" panose="020B0604020202020204" pitchFamily="34" charset="0"/>
                <a:cs typeface="Arial" panose="020B0604020202020204" pitchFamily="34" charset="0"/>
              </a:rPr>
              <a:t>West Virginia Assistive Technology System</a:t>
            </a:r>
            <a:br>
              <a:rPr lang="en-US" altLang="en-US" sz="4400" dirty="0" smtClean="0">
                <a:solidFill>
                  <a:schemeClr val="bg1"/>
                </a:solidFill>
                <a:latin typeface="Arial" panose="020B0604020202020204" pitchFamily="34" charset="0"/>
                <a:cs typeface="Arial" panose="020B0604020202020204" pitchFamily="34" charset="0"/>
              </a:rPr>
            </a:br>
            <a:r>
              <a:rPr lang="en-US" altLang="en-US" sz="4400" dirty="0" smtClean="0">
                <a:solidFill>
                  <a:schemeClr val="bg1"/>
                </a:solidFill>
                <a:latin typeface="Arial" panose="020B0604020202020204" pitchFamily="34" charset="0"/>
                <a:cs typeface="Arial" panose="020B0604020202020204" pitchFamily="34" charset="0"/>
              </a:rPr>
              <a:t>(WVATS)</a:t>
            </a:r>
          </a:p>
        </p:txBody>
      </p:sp>
      <p:pic>
        <p:nvPicPr>
          <p:cNvPr id="6" name="Picture 2" descr="http://assets.slate.wvu.edu/resources/1120/14145040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9415" y="838200"/>
            <a:ext cx="1854585" cy="164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quarter" idx="1"/>
          </p:nvPr>
        </p:nvSpPr>
        <p:spPr>
          <a:xfrm>
            <a:off x="319881" y="2514600"/>
            <a:ext cx="8504238" cy="4572000"/>
          </a:xfrm>
        </p:spPr>
        <p:txBody>
          <a:bodyPr/>
          <a:lstStyle/>
          <a:p>
            <a:r>
              <a:rPr lang="en-US" altLang="en-US" sz="3600" dirty="0" smtClean="0">
                <a:latin typeface="Arial" panose="020B0604020202020204" pitchFamily="34" charset="0"/>
                <a:cs typeface="Arial" panose="020B0604020202020204" pitchFamily="34" charset="0"/>
              </a:rPr>
              <a:t>Dedicated to increasing awareness of and </a:t>
            </a:r>
            <a:r>
              <a:rPr lang="en-US" altLang="en-US" sz="3600" dirty="0" smtClean="0">
                <a:latin typeface="Arial" panose="020B0604020202020204" pitchFamily="34" charset="0"/>
                <a:cs typeface="Arial" panose="020B0604020202020204" pitchFamily="34" charset="0"/>
              </a:rPr>
              <a:t>access </a:t>
            </a:r>
            <a:r>
              <a:rPr lang="en-US" altLang="en-US" sz="3600" dirty="0" smtClean="0">
                <a:latin typeface="Arial" panose="020B0604020202020204" pitchFamily="34" charset="0"/>
                <a:cs typeface="Arial" panose="020B0604020202020204" pitchFamily="34" charset="0"/>
              </a:rPr>
              <a:t>to assistive technology for West Virginians of all ages and types of disabilities</a:t>
            </a:r>
          </a:p>
          <a:p>
            <a:r>
              <a:rPr lang="en-US" altLang="en-US" sz="3600" dirty="0" smtClean="0">
                <a:latin typeface="Arial" panose="020B0604020202020204" pitchFamily="34" charset="0"/>
                <a:cs typeface="Arial" panose="020B0604020202020204" pitchFamily="34" charset="0"/>
              </a:rPr>
              <a:t>Federally funded; each state has an assistive technology project </a:t>
            </a:r>
          </a:p>
          <a:p>
            <a:endParaRPr lang="en-US" altLang="en-US" dirty="0" smtClean="0"/>
          </a:p>
        </p:txBody>
      </p:sp>
    </p:spTree>
    <p:extLst>
      <p:ext uri="{BB962C8B-B14F-4D97-AF65-F5344CB8AC3E}">
        <p14:creationId xmlns:p14="http://schemas.microsoft.com/office/powerpoint/2010/main" val="1877611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646237"/>
            <a:ext cx="8229600" cy="3459163"/>
          </a:xfrm>
        </p:spPr>
        <p:txBody>
          <a:bodyPr>
            <a:noAutofit/>
          </a:bodyPr>
          <a:lstStyle/>
          <a:p>
            <a:pPr>
              <a:defRPr/>
            </a:pPr>
            <a:r>
              <a:rPr lang="en-US" sz="3600" dirty="0">
                <a:solidFill>
                  <a:schemeClr val="tx2"/>
                </a:solidFill>
                <a:latin typeface="Arial" panose="020B0604020202020204" pitchFamily="34" charset="0"/>
                <a:cs typeface="Arial" panose="020B0604020202020204" pitchFamily="34" charset="0"/>
              </a:rPr>
              <a:t>West Virginia Assistive Technology System (WVATS)</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959 Hartman Run Road</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Morgantown, WV 26505</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800-841-8436</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304-293-4692</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wvats@hsc.wvu.edu </a:t>
            </a:r>
            <a:br>
              <a:rPr lang="en-US" sz="3600" dirty="0">
                <a:solidFill>
                  <a:schemeClr val="tx2"/>
                </a:solidFill>
                <a:latin typeface="Arial" panose="020B0604020202020204" pitchFamily="34" charset="0"/>
                <a:cs typeface="Arial" panose="020B0604020202020204" pitchFamily="34" charset="0"/>
              </a:rPr>
            </a:br>
            <a:r>
              <a:rPr lang="en-US" sz="3600" dirty="0">
                <a:solidFill>
                  <a:schemeClr val="tx2"/>
                </a:solidFill>
                <a:latin typeface="Arial" panose="020B0604020202020204" pitchFamily="34" charset="0"/>
                <a:cs typeface="Arial" panose="020B0604020202020204" pitchFamily="34" charset="0"/>
              </a:rPr>
              <a:t>http://wvats.cedwvu.org</a:t>
            </a:r>
          </a:p>
        </p:txBody>
      </p:sp>
      <p:pic>
        <p:nvPicPr>
          <p:cNvPr id="72707" name="Picture 3" descr="fb-c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4213" y="5484813"/>
            <a:ext cx="17526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213" y="5103813"/>
            <a:ext cx="38004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1922463"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3"/>
          <p:cNvSpPr txBox="1">
            <a:spLocks noChangeArrowheads="1"/>
          </p:cNvSpPr>
          <p:nvPr/>
        </p:nvSpPr>
        <p:spPr bwMode="auto">
          <a:xfrm>
            <a:off x="4572000" y="6324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fontAlgn="base">
              <a:spcBef>
                <a:spcPct val="0"/>
              </a:spcBef>
              <a:spcAft>
                <a:spcPct val="0"/>
              </a:spcAft>
            </a:pPr>
            <a:r>
              <a:rPr lang="en-US" altLang="en-US" sz="2000" dirty="0" smtClean="0">
                <a:solidFill>
                  <a:srgbClr val="00467A"/>
                </a:solidFill>
                <a:latin typeface="Arial" panose="020B0604020202020204" pitchFamily="34" charset="0"/>
                <a:cs typeface="Arial" panose="020B0604020202020204" pitchFamily="34" charset="0"/>
              </a:rPr>
              <a:t>Center for Excellence in Disabilities</a:t>
            </a:r>
          </a:p>
        </p:txBody>
      </p:sp>
    </p:spTree>
    <p:extLst>
      <p:ext uri="{BB962C8B-B14F-4D97-AF65-F5344CB8AC3E}">
        <p14:creationId xmlns:p14="http://schemas.microsoft.com/office/powerpoint/2010/main" val="117266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457200" y="1066800"/>
            <a:ext cx="8458200" cy="4724400"/>
          </a:xfrm>
        </p:spPr>
        <p:txBody>
          <a:bodyPr>
            <a:noAutofit/>
          </a:bodyPr>
          <a:lstStyle/>
          <a:p>
            <a:r>
              <a:rPr lang="en-US" sz="3600" dirty="0" smtClean="0">
                <a:latin typeface="Arial" panose="020B0604020202020204" pitchFamily="34" charset="0"/>
                <a:cs typeface="Arial" panose="020B0604020202020204" pitchFamily="34" charset="0"/>
              </a:rPr>
              <a:t>According to the National Center for Education Statistics, 20.5 million students enrolled in institutions of higher education in Fall 2016.</a:t>
            </a:r>
          </a:p>
          <a:p>
            <a:r>
              <a:rPr lang="en-US" sz="3600" dirty="0" smtClean="0">
                <a:latin typeface="Arial" panose="020B0604020202020204" pitchFamily="34" charset="0"/>
                <a:cs typeface="Arial" panose="020B0604020202020204" pitchFamily="34" charset="0"/>
              </a:rPr>
              <a:t>11.1% of students enrolled in institutions of higher education have some type of a disability (National Center for Education Statistics).</a:t>
            </a:r>
          </a:p>
        </p:txBody>
      </p:sp>
      <p:sp>
        <p:nvSpPr>
          <p:cNvPr id="11" name="Title 1"/>
          <p:cNvSpPr>
            <a:spLocks noGrp="1"/>
          </p:cNvSpPr>
          <p:nvPr>
            <p:ph type="title"/>
          </p:nvPr>
        </p:nvSpPr>
        <p:spPr>
          <a:xfrm>
            <a:off x="838200" y="13855"/>
            <a:ext cx="7772400" cy="838200"/>
          </a:xfrm>
        </p:spPr>
        <p:txBody>
          <a:bodyPr/>
          <a:lstStyle/>
          <a:p>
            <a:r>
              <a:rPr lang="en-US" altLang="en-US" sz="4400" dirty="0" smtClean="0">
                <a:solidFill>
                  <a:schemeClr val="bg1"/>
                </a:solidFill>
                <a:latin typeface="Arial" panose="020B0604020202020204" pitchFamily="34" charset="0"/>
                <a:cs typeface="Arial" panose="020B0604020202020204" pitchFamily="34" charset="0"/>
              </a:rPr>
              <a:t>Higher Ed Statistics</a:t>
            </a:r>
          </a:p>
        </p:txBody>
      </p:sp>
    </p:spTree>
    <p:extLst>
      <p:ext uri="{BB962C8B-B14F-4D97-AF65-F5344CB8AC3E}">
        <p14:creationId xmlns:p14="http://schemas.microsoft.com/office/powerpoint/2010/main" val="102375621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76200" y="1066800"/>
            <a:ext cx="8991600" cy="4986338"/>
          </a:xfrm>
        </p:spPr>
        <p:txBody>
          <a:bodyPr>
            <a:normAutofit/>
          </a:bodyPr>
          <a:lstStyle/>
          <a:p>
            <a:pPr marL="0" indent="0">
              <a:buNone/>
            </a:pPr>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Title II prohibits the discrimination of people with disabilities in institutions of higher education regardless of whether or not the institution receives federal funding.</a:t>
            </a:r>
          </a:p>
          <a:p>
            <a:pPr lvl="1"/>
            <a:r>
              <a:rPr lang="en-US" sz="3600" dirty="0" smtClean="0">
                <a:latin typeface="Arial" panose="020B0604020202020204" pitchFamily="34" charset="0"/>
                <a:cs typeface="Arial" panose="020B0604020202020204" pitchFamily="34" charset="0"/>
              </a:rPr>
              <a:t>Public institutions</a:t>
            </a:r>
          </a:p>
          <a:p>
            <a:pPr lvl="1"/>
            <a:r>
              <a:rPr lang="en-US" sz="3600" dirty="0" smtClean="0">
                <a:latin typeface="Arial" panose="020B0604020202020204" pitchFamily="34" charset="0"/>
                <a:cs typeface="Arial" panose="020B0604020202020204" pitchFamily="34" charset="0"/>
              </a:rPr>
              <a:t>Private institutions</a:t>
            </a:r>
            <a:endParaRPr lang="en-US" sz="3600"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685800" y="685800"/>
            <a:ext cx="7772400" cy="838200"/>
          </a:xfrm>
        </p:spPr>
        <p:txBody>
          <a:bodyPr/>
          <a:lstStyle/>
          <a:p>
            <a:r>
              <a:rPr lang="en-US" altLang="en-US" sz="4400" dirty="0" smtClean="0">
                <a:solidFill>
                  <a:schemeClr val="bg1"/>
                </a:solidFill>
                <a:latin typeface="Arial" panose="020B0604020202020204" pitchFamily="34" charset="0"/>
                <a:cs typeface="Arial" panose="020B0604020202020204" pitchFamily="34" charset="0"/>
              </a:rPr>
              <a:t>Americans with Disabilities Act (ADA)</a:t>
            </a:r>
          </a:p>
        </p:txBody>
      </p:sp>
    </p:spTree>
    <p:extLst>
      <p:ext uri="{BB962C8B-B14F-4D97-AF65-F5344CB8AC3E}">
        <p14:creationId xmlns:p14="http://schemas.microsoft.com/office/powerpoint/2010/main" val="54011446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114300" y="2036618"/>
            <a:ext cx="8915400" cy="4800600"/>
          </a:xfrm>
        </p:spPr>
        <p:txBody>
          <a:bodyPr>
            <a:normAutofit/>
          </a:bodyPr>
          <a:lstStyle/>
          <a:p>
            <a:r>
              <a:rPr lang="en-US" sz="3600" dirty="0" smtClean="0">
                <a:latin typeface="Arial" panose="020B0604020202020204" pitchFamily="34" charset="0"/>
                <a:cs typeface="Arial" panose="020B0604020202020204" pitchFamily="34" charset="0"/>
              </a:rPr>
              <a:t>Prohibits the </a:t>
            </a:r>
            <a:r>
              <a:rPr lang="en-US" sz="3600" dirty="0">
                <a:latin typeface="Arial" panose="020B0604020202020204" pitchFamily="34" charset="0"/>
                <a:cs typeface="Arial" panose="020B0604020202020204" pitchFamily="34" charset="0"/>
              </a:rPr>
              <a:t>discrimination of students with disabilities by any college receiving any type of federal </a:t>
            </a:r>
            <a:r>
              <a:rPr lang="en-US" sz="3600" dirty="0" smtClean="0">
                <a:latin typeface="Arial" panose="020B0604020202020204" pitchFamily="34" charset="0"/>
                <a:cs typeface="Arial" panose="020B0604020202020204" pitchFamily="34" charset="0"/>
              </a:rPr>
              <a:t>funding.</a:t>
            </a:r>
          </a:p>
          <a:p>
            <a:pPr lvl="1"/>
            <a:r>
              <a:rPr lang="en-US" sz="3600" dirty="0">
                <a:latin typeface="Arial" panose="020B0604020202020204" pitchFamily="34" charset="0"/>
                <a:cs typeface="Arial" panose="020B0604020202020204" pitchFamily="34" charset="0"/>
              </a:rPr>
              <a:t>I</a:t>
            </a:r>
            <a:r>
              <a:rPr lang="en-US" sz="3600" dirty="0" smtClean="0">
                <a:latin typeface="Arial" panose="020B0604020202020204" pitchFamily="34" charset="0"/>
                <a:cs typeface="Arial" panose="020B0604020202020204" pitchFamily="34" charset="0"/>
              </a:rPr>
              <a:t>ncludes </a:t>
            </a:r>
            <a:r>
              <a:rPr lang="en-US" sz="3600" dirty="0">
                <a:latin typeface="Arial" panose="020B0604020202020204" pitchFamily="34" charset="0"/>
                <a:cs typeface="Arial" panose="020B0604020202020204" pitchFamily="34" charset="0"/>
              </a:rPr>
              <a:t>religious colleges that receive federal </a:t>
            </a:r>
            <a:r>
              <a:rPr lang="en-US" sz="3600" dirty="0" smtClean="0">
                <a:latin typeface="Arial" panose="020B0604020202020204" pitchFamily="34" charset="0"/>
                <a:cs typeface="Arial" panose="020B0604020202020204" pitchFamily="34" charset="0"/>
              </a:rPr>
              <a:t>funding</a:t>
            </a:r>
          </a:p>
          <a:p>
            <a:endParaRPr lang="en-US"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38200" y="685800"/>
            <a:ext cx="7772400" cy="838200"/>
          </a:xfrm>
        </p:spPr>
        <p:txBody>
          <a:bodyPr/>
          <a:lstStyle/>
          <a:p>
            <a:r>
              <a:rPr lang="en-US" altLang="en-US" sz="4400" dirty="0" smtClean="0">
                <a:solidFill>
                  <a:schemeClr val="bg1"/>
                </a:solidFill>
                <a:latin typeface="Arial" panose="020B0604020202020204" pitchFamily="34" charset="0"/>
                <a:cs typeface="Arial" panose="020B0604020202020204" pitchFamily="34" charset="0"/>
              </a:rPr>
              <a:t>Section 504 of the Rehabilitation Act</a:t>
            </a:r>
          </a:p>
        </p:txBody>
      </p:sp>
    </p:spTree>
    <p:extLst>
      <p:ext uri="{BB962C8B-B14F-4D97-AF65-F5344CB8AC3E}">
        <p14:creationId xmlns:p14="http://schemas.microsoft.com/office/powerpoint/2010/main" val="16014634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838200" y="533400"/>
            <a:ext cx="7772400" cy="838200"/>
          </a:xfrm>
        </p:spPr>
        <p:txBody>
          <a:bodyPr/>
          <a:lstStyle/>
          <a:p>
            <a:r>
              <a:rPr lang="en-US" altLang="en-US" sz="4400" dirty="0" smtClean="0">
                <a:solidFill>
                  <a:schemeClr val="bg1"/>
                </a:solidFill>
                <a:latin typeface="Arial" panose="020B0604020202020204" pitchFamily="34" charset="0"/>
                <a:cs typeface="Arial" panose="020B0604020202020204" pitchFamily="34" charset="0"/>
              </a:rPr>
              <a:t>Section 504 of the Rehabilitation Act</a:t>
            </a:r>
          </a:p>
        </p:txBody>
      </p:sp>
      <p:sp>
        <p:nvSpPr>
          <p:cNvPr id="6" name="Content Placeholder 2"/>
          <p:cNvSpPr>
            <a:spLocks noGrp="1"/>
          </p:cNvSpPr>
          <p:nvPr>
            <p:ph idx="1"/>
          </p:nvPr>
        </p:nvSpPr>
        <p:spPr>
          <a:xfrm>
            <a:off x="13854" y="1524000"/>
            <a:ext cx="9130145" cy="4800600"/>
          </a:xfrm>
        </p:spPr>
        <p:txBody>
          <a:bodyPr>
            <a:normAutofit fontScale="92500" lnSpcReduction="20000"/>
          </a:bodyPr>
          <a:lstStyle/>
          <a:p>
            <a:r>
              <a:rPr lang="en-US" sz="3900" dirty="0" smtClean="0">
                <a:latin typeface="Arial" panose="020B0604020202020204" pitchFamily="34" charset="0"/>
                <a:cs typeface="Arial" panose="020B0604020202020204" pitchFamily="34" charset="0"/>
              </a:rPr>
              <a:t>Institutions of higher education must provide students with disabilities with the “auxiliary aids and services”, such as assistive technology, that they need to fully participate in the learning experience (28 C.F.R. §§ 35.160(a), (b); 36.303). </a:t>
            </a:r>
          </a:p>
          <a:p>
            <a:pPr lvl="1"/>
            <a:r>
              <a:rPr lang="en-US" sz="3900" dirty="0" smtClean="0">
                <a:latin typeface="Arial" panose="020B0604020202020204" pitchFamily="34" charset="0"/>
                <a:cs typeface="Arial" panose="020B0604020202020204" pitchFamily="34" charset="0"/>
              </a:rPr>
              <a:t>Includes making reasonable accommodations and modifications to the institutions’ policies, practices, and procedures (28 C.F.R. § 35.104)</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2925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190500" y="533400"/>
            <a:ext cx="8763000" cy="5287963"/>
          </a:xfrm>
        </p:spPr>
        <p:txBody>
          <a:bodyPr>
            <a:normAutofit lnSpcReduction="10000"/>
          </a:bodyPr>
          <a:lstStyle/>
          <a:p>
            <a:r>
              <a:rPr lang="en-US" sz="3600" dirty="0" smtClean="0">
                <a:latin typeface="Arial" panose="020B0604020202020204" pitchFamily="34" charset="0"/>
                <a:cs typeface="Arial" panose="020B0604020202020204" pitchFamily="34" charset="0"/>
              </a:rPr>
              <a:t>Students with disabilities report resistance from faculty and staff members in obtaining the reasonable accommodations.</a:t>
            </a:r>
          </a:p>
          <a:p>
            <a:pPr lvl="1"/>
            <a:r>
              <a:rPr lang="en-US" sz="3600" dirty="0">
                <a:latin typeface="Arial" panose="020B0604020202020204" pitchFamily="34" charset="0"/>
                <a:cs typeface="Arial" panose="020B0604020202020204" pitchFamily="34" charset="0"/>
              </a:rPr>
              <a:t>C</a:t>
            </a:r>
            <a:r>
              <a:rPr lang="en-US" sz="3600" dirty="0" smtClean="0">
                <a:latin typeface="Arial" panose="020B0604020202020204" pitchFamily="34" charset="0"/>
                <a:cs typeface="Arial" panose="020B0604020202020204" pitchFamily="34" charset="0"/>
              </a:rPr>
              <a:t>an </a:t>
            </a:r>
            <a:r>
              <a:rPr lang="en-US" sz="3600" dirty="0">
                <a:latin typeface="Arial" panose="020B0604020202020204" pitchFamily="34" charset="0"/>
                <a:cs typeface="Arial" panose="020B0604020202020204" pitchFamily="34" charset="0"/>
              </a:rPr>
              <a:t>make the transition to higher education extremely difficult and stressful for </a:t>
            </a:r>
            <a:r>
              <a:rPr lang="en-US" sz="3600" dirty="0" smtClean="0">
                <a:latin typeface="Arial" panose="020B0604020202020204" pitchFamily="34" charset="0"/>
                <a:cs typeface="Arial" panose="020B0604020202020204" pitchFamily="34" charset="0"/>
              </a:rPr>
              <a:t>students</a:t>
            </a:r>
            <a:endParaRPr lang="en-US" sz="3600" dirty="0" smtClean="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Two-thirds of students with disabilities do not receive the services that they need </a:t>
            </a:r>
            <a:r>
              <a:rPr lang="en-US" sz="3600" dirty="0" smtClean="0">
                <a:latin typeface="Arial" panose="020B0604020202020204" pitchFamily="34" charset="0"/>
                <a:cs typeface="Arial" panose="020B0604020202020204" pitchFamily="34" charset="0"/>
              </a:rPr>
              <a:t>(</a:t>
            </a:r>
            <a:r>
              <a:rPr lang="en-US" sz="3600" i="1" dirty="0">
                <a:latin typeface="Arial" panose="020B0604020202020204" pitchFamily="34" charset="0"/>
                <a:cs typeface="Arial" panose="020B0604020202020204" pitchFamily="34" charset="0"/>
              </a:rPr>
              <a:t>Inside Higher Ed</a:t>
            </a:r>
            <a:r>
              <a:rPr lang="en-US" sz="3600"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4592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338"/>
            <a:ext cx="9144000" cy="6053138"/>
          </a:xfrm>
          <a:prstGeom prst="rect">
            <a:avLst/>
          </a:prstGeom>
          <a:solidFill>
            <a:schemeClr val="tx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152400" y="762000"/>
            <a:ext cx="8839200" cy="5257800"/>
          </a:xfrm>
        </p:spPr>
        <p:txBody>
          <a:bodyPr>
            <a:noAutofit/>
          </a:bodyPr>
          <a:lstStyle/>
          <a:p>
            <a:r>
              <a:rPr lang="en-US" sz="3000" dirty="0">
                <a:latin typeface="Arial" panose="020B0604020202020204" pitchFamily="34" charset="0"/>
                <a:cs typeface="Arial" panose="020B0604020202020204" pitchFamily="34" charset="0"/>
              </a:rPr>
              <a:t>Modifications in policies and </a:t>
            </a:r>
            <a:r>
              <a:rPr lang="en-US" sz="3000" dirty="0" smtClean="0">
                <a:latin typeface="Arial" panose="020B0604020202020204" pitchFamily="34" charset="0"/>
                <a:cs typeface="Arial" panose="020B0604020202020204" pitchFamily="34" charset="0"/>
              </a:rPr>
              <a:t>practices based </a:t>
            </a:r>
            <a:r>
              <a:rPr lang="en-US" sz="3000" dirty="0">
                <a:latin typeface="Arial" panose="020B0604020202020204" pitchFamily="34" charset="0"/>
                <a:cs typeface="Arial" panose="020B0604020202020204" pitchFamily="34" charset="0"/>
              </a:rPr>
              <a:t>on the individual student's </a:t>
            </a:r>
            <a:r>
              <a:rPr lang="en-US" sz="3000" dirty="0" smtClean="0">
                <a:latin typeface="Arial" panose="020B0604020202020204" pitchFamily="34" charset="0"/>
                <a:cs typeface="Arial" panose="020B0604020202020204" pitchFamily="34" charset="0"/>
              </a:rPr>
              <a:t>needs.</a:t>
            </a:r>
          </a:p>
          <a:p>
            <a:r>
              <a:rPr lang="en-US" sz="3000" dirty="0" smtClean="0">
                <a:latin typeface="Arial" panose="020B0604020202020204" pitchFamily="34" charset="0"/>
                <a:cs typeface="Arial" panose="020B0604020202020204" pitchFamily="34" charset="0"/>
              </a:rPr>
              <a:t>Examples:</a:t>
            </a:r>
          </a:p>
          <a:p>
            <a:pPr lvl="1"/>
            <a:r>
              <a:rPr lang="en-US" sz="2500" dirty="0" smtClean="0">
                <a:latin typeface="Arial" panose="020B0604020202020204" pitchFamily="34" charset="0"/>
                <a:cs typeface="Arial" panose="020B0604020202020204" pitchFamily="34" charset="0"/>
              </a:rPr>
              <a:t>Not </a:t>
            </a:r>
            <a:r>
              <a:rPr lang="en-US" sz="2500" dirty="0">
                <a:latin typeface="Arial" panose="020B0604020202020204" pitchFamily="34" charset="0"/>
                <a:cs typeface="Arial" panose="020B0604020202020204" pitchFamily="34" charset="0"/>
              </a:rPr>
              <a:t>deducting for spelling errors on exams and papers</a:t>
            </a:r>
          </a:p>
          <a:p>
            <a:pPr lvl="1"/>
            <a:r>
              <a:rPr lang="en-US" sz="2500" dirty="0">
                <a:latin typeface="Arial" panose="020B0604020202020204" pitchFamily="34" charset="0"/>
                <a:cs typeface="Arial" panose="020B0604020202020204" pitchFamily="34" charset="0"/>
              </a:rPr>
              <a:t>Allowing extra time for exams</a:t>
            </a:r>
          </a:p>
          <a:p>
            <a:pPr lvl="1"/>
            <a:r>
              <a:rPr lang="en-US" sz="2500" dirty="0">
                <a:latin typeface="Arial" panose="020B0604020202020204" pitchFamily="34" charset="0"/>
                <a:cs typeface="Arial" panose="020B0604020202020204" pitchFamily="34" charset="0"/>
              </a:rPr>
              <a:t>Additional time to complete degree </a:t>
            </a:r>
            <a:r>
              <a:rPr lang="en-US" sz="2500" dirty="0" smtClean="0">
                <a:latin typeface="Arial" panose="020B0604020202020204" pitchFamily="34" charset="0"/>
                <a:cs typeface="Arial" panose="020B0604020202020204" pitchFamily="34" charset="0"/>
              </a:rPr>
              <a:t>requirements</a:t>
            </a:r>
          </a:p>
          <a:p>
            <a:pPr lvl="1"/>
            <a:r>
              <a:rPr lang="en-US" sz="2500" dirty="0">
                <a:latin typeface="Arial" panose="020B0604020202020204" pitchFamily="34" charset="0"/>
                <a:cs typeface="Arial" panose="020B0604020202020204" pitchFamily="34" charset="0"/>
              </a:rPr>
              <a:t>Transportation</a:t>
            </a:r>
          </a:p>
          <a:p>
            <a:pPr lvl="1"/>
            <a:r>
              <a:rPr lang="en-US" sz="2500" dirty="0">
                <a:latin typeface="Arial" panose="020B0604020202020204" pitchFamily="34" charset="0"/>
                <a:cs typeface="Arial" panose="020B0604020202020204" pitchFamily="34" charset="0"/>
              </a:rPr>
              <a:t>Distraction-free spaces for exam taking</a:t>
            </a:r>
          </a:p>
          <a:p>
            <a:pPr lvl="1"/>
            <a:r>
              <a:rPr lang="en-US" sz="2500" dirty="0" smtClean="0">
                <a:latin typeface="Arial" panose="020B0604020202020204" pitchFamily="34" charset="0"/>
                <a:cs typeface="Arial" panose="020B0604020202020204" pitchFamily="34" charset="0"/>
              </a:rPr>
              <a:t>Allowing </a:t>
            </a:r>
            <a:r>
              <a:rPr lang="en-US" sz="2500" dirty="0">
                <a:latin typeface="Arial" panose="020B0604020202020204" pitchFamily="34" charset="0"/>
                <a:cs typeface="Arial" panose="020B0604020202020204" pitchFamily="34" charset="0"/>
              </a:rPr>
              <a:t>service animals in classrooms</a:t>
            </a:r>
          </a:p>
          <a:p>
            <a:pPr lvl="1"/>
            <a:r>
              <a:rPr lang="en-US" sz="2500" dirty="0">
                <a:latin typeface="Arial" panose="020B0604020202020204" pitchFamily="34" charset="0"/>
                <a:cs typeface="Arial" panose="020B0604020202020204" pitchFamily="34" charset="0"/>
              </a:rPr>
              <a:t>Providing written outlines or summaries of class </a:t>
            </a:r>
            <a:r>
              <a:rPr lang="en-US" sz="2500" dirty="0" smtClean="0">
                <a:latin typeface="Arial" panose="020B0604020202020204" pitchFamily="34" charset="0"/>
                <a:cs typeface="Arial" panose="020B0604020202020204" pitchFamily="34" charset="0"/>
              </a:rPr>
              <a:t>lectures</a:t>
            </a:r>
            <a:endParaRPr lang="en-US" sz="25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457200" y="-381000"/>
            <a:ext cx="8229600" cy="1143000"/>
          </a:xfrm>
        </p:spPr>
        <p:txBody>
          <a:bodyPr>
            <a:normAutofit/>
          </a:bodyPr>
          <a:lstStyle/>
          <a:p>
            <a:r>
              <a:rPr lang="en-US" sz="4400" dirty="0" smtClean="0">
                <a:solidFill>
                  <a:schemeClr val="bg1"/>
                </a:solidFill>
                <a:latin typeface="Arial" panose="020B0604020202020204" pitchFamily="34" charset="0"/>
                <a:cs typeface="Arial" panose="020B0604020202020204" pitchFamily="34" charset="0"/>
              </a:rPr>
              <a:t>Reasonable Accommodations</a:t>
            </a:r>
            <a:endParaRPr lang="en-US" sz="4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143000" y="6172200"/>
            <a:ext cx="7848600" cy="477054"/>
          </a:xfrm>
          <a:prstGeom prst="rect">
            <a:avLst/>
          </a:prstGeom>
          <a:noFill/>
        </p:spPr>
        <p:txBody>
          <a:bodyPr wrap="square" rtlCol="0">
            <a:spAutoFit/>
          </a:bodyPr>
          <a:lstStyle/>
          <a:p>
            <a:r>
              <a:rPr lang="en-US" sz="2500" i="1" dirty="0">
                <a:latin typeface="Arial" panose="020B0604020202020204" pitchFamily="34" charset="0"/>
                <a:cs typeface="Arial" panose="020B0604020202020204" pitchFamily="34" charset="0"/>
              </a:rPr>
              <a:t>(Sources: Disability Rights California; Pacer Center)</a:t>
            </a:r>
          </a:p>
        </p:txBody>
      </p:sp>
    </p:spTree>
    <p:extLst>
      <p:ext uri="{BB962C8B-B14F-4D97-AF65-F5344CB8AC3E}">
        <p14:creationId xmlns:p14="http://schemas.microsoft.com/office/powerpoint/2010/main" val="1381241725"/>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FFC00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FFC00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FFC000"/>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1745</Words>
  <Application>Microsoft Office PowerPoint</Application>
  <PresentationFormat>On-screen Show (4:3)</PresentationFormat>
  <Paragraphs>183</Paragraphs>
  <Slides>30</Slides>
  <Notes>10</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Civic</vt:lpstr>
      <vt:lpstr>1_Civic</vt:lpstr>
      <vt:lpstr>2_Civic</vt:lpstr>
      <vt:lpstr>Making Smoother Transitions to Higher Education </vt:lpstr>
      <vt:lpstr>A part of West Virginia University &amp; WVU Health Sciences Center </vt:lpstr>
      <vt:lpstr>West Virginia Assistive Technology System (WVATS)</vt:lpstr>
      <vt:lpstr>Higher Ed Statistics</vt:lpstr>
      <vt:lpstr>Americans with Disabilities Act (ADA)</vt:lpstr>
      <vt:lpstr>Section 504 of the Rehabilitation Act</vt:lpstr>
      <vt:lpstr>Section 504 of the Rehabilitation Act</vt:lpstr>
      <vt:lpstr>PowerPoint Presentation</vt:lpstr>
      <vt:lpstr>Reasonable Accommodations</vt:lpstr>
      <vt:lpstr>Auxiliary Aids and Services</vt:lpstr>
      <vt:lpstr>Assistive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 Virginia Assistive Technology System (WVATS) 959 Hartman Run Road Morgantown, WV 26505  800-841-8436 304-293-4692 wvats@hsc.wvu.edu  http://wvats.cedwvu.org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Valdez</dc:creator>
  <cp:lastModifiedBy>Valdez, Brittany</cp:lastModifiedBy>
  <cp:revision>65</cp:revision>
  <dcterms:created xsi:type="dcterms:W3CDTF">2016-10-10T16:29:09Z</dcterms:created>
  <dcterms:modified xsi:type="dcterms:W3CDTF">2016-11-30T19:35:55Z</dcterms:modified>
</cp:coreProperties>
</file>